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3" r:id="rId1"/>
  </p:sldMasterIdLst>
  <p:notesMasterIdLst>
    <p:notesMasterId r:id="rId35"/>
  </p:notesMasterIdLst>
  <p:handoutMasterIdLst>
    <p:handoutMasterId r:id="rId36"/>
  </p:handoutMasterIdLst>
  <p:sldIdLst>
    <p:sldId id="479" r:id="rId2"/>
    <p:sldId id="351" r:id="rId3"/>
    <p:sldId id="353" r:id="rId4"/>
    <p:sldId id="421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80" r:id="rId26"/>
    <p:sldId id="432" r:id="rId27"/>
    <p:sldId id="401" r:id="rId28"/>
    <p:sldId id="474" r:id="rId29"/>
    <p:sldId id="475" r:id="rId30"/>
    <p:sldId id="476" r:id="rId31"/>
    <p:sldId id="477" r:id="rId32"/>
    <p:sldId id="478" r:id="rId33"/>
    <p:sldId id="378" r:id="rId34"/>
  </p:sldIdLst>
  <p:sldSz cx="9144000" cy="5143500" type="screen16x9"/>
  <p:notesSz cx="6797675" cy="9874250"/>
  <p:embeddedFontLs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Candara" panose="020E0502030303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elvetica" panose="020B0604020202020204" pitchFamily="34" charset="0"/>
      <p:regular r:id="rId49"/>
      <p:bold r:id="rId50"/>
      <p:italic r:id="rId51"/>
      <p:boldItalic r:id="rId52"/>
    </p:embeddedFont>
    <p:embeddedFont>
      <p:font typeface="Arvo" panose="020B0604020202020204" charset="0"/>
      <p:regular r:id="rId53"/>
      <p:bold r:id="rId54"/>
      <p:italic r:id="rId55"/>
      <p:boldItalic r:id="rId5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034FBA12-295E-400A-9B2C-268799C1E9EA}">
          <p14:sldIdLst>
            <p14:sldId id="479"/>
            <p14:sldId id="351"/>
            <p14:sldId id="353"/>
            <p14:sldId id="421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80"/>
            <p14:sldId id="432"/>
            <p14:sldId id="401"/>
            <p14:sldId id="474"/>
            <p14:sldId id="475"/>
            <p14:sldId id="476"/>
            <p14:sldId id="477"/>
            <p14:sldId id="478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49" userDrawn="1">
          <p15:clr>
            <a:srgbClr val="A4A3A4"/>
          </p15:clr>
        </p15:guide>
        <p15:guide id="4">
          <p15:clr>
            <a:srgbClr val="A4A3A4"/>
          </p15:clr>
        </p15:guide>
        <p15:guide id="5" orient="horz" pos="30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110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F"/>
    <a:srgbClr val="820000"/>
    <a:srgbClr val="680000"/>
    <a:srgbClr val="480000"/>
    <a:srgbClr val="140404"/>
    <a:srgbClr val="006387"/>
    <a:srgbClr val="FFCC66"/>
    <a:srgbClr val="FFC000"/>
    <a:srgbClr val="92D050"/>
    <a:srgbClr val="EE3C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Средний стиль 3 -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Темный стиль 1 -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2990" autoAdjust="0"/>
  </p:normalViewPr>
  <p:slideViewPr>
    <p:cSldViewPr snapToObjects="1">
      <p:cViewPr varScale="1">
        <p:scale>
          <a:sx n="138" d="100"/>
          <a:sy n="138" d="100"/>
        </p:scale>
        <p:origin x="660" y="132"/>
      </p:cViewPr>
      <p:guideLst>
        <p:guide orient="horz" pos="1620"/>
        <p:guide pos="2880"/>
        <p:guide orient="horz" pos="849"/>
        <p:guide/>
        <p:guide orient="horz" pos="3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Objects="1">
      <p:cViewPr varScale="1">
        <p:scale>
          <a:sx n="78" d="100"/>
          <a:sy n="78" d="100"/>
        </p:scale>
        <p:origin x="-3954" y="-78"/>
      </p:cViewPr>
      <p:guideLst>
        <p:guide orient="horz" pos="2880"/>
        <p:guide pos="2160"/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DD1B8-2857-473F-AECC-3D1C35C29F0F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E67EC-7419-463A-8F0F-906157F76C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411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7B4A9-BE67-49AE-9545-231FA56D43B3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41363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690270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CB064-0FC0-476A-9D7A-A8B536ABF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B064-0FC0-476A-9D7A-A8B536ABFBE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42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B064-0FC0-476A-9D7A-A8B536ABFBE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61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B064-0FC0-476A-9D7A-A8B536ABFBE5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1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41692" y="392575"/>
            <a:ext cx="6050488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43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9"/>
          <p:cNvGrpSpPr/>
          <p:nvPr/>
        </p:nvGrpSpPr>
        <p:grpSpPr>
          <a:xfrm rot="10800000">
            <a:off x="-8" y="-1"/>
            <a:ext cx="2202830" cy="447514"/>
            <a:chOff x="5575242" y="4696003"/>
            <a:chExt cx="2202830" cy="447514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97599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729820"/>
              <a:ext cx="2040837" cy="413697"/>
              <a:chOff x="1297954" y="981450"/>
              <a:chExt cx="5169293" cy="104813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981455"/>
                <a:ext cx="3476699" cy="10481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6" y="981450"/>
                <a:ext cx="1699501" cy="1048125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96003"/>
              <a:ext cx="2199863" cy="304563"/>
              <a:chOff x="-5827153" y="604991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605058"/>
                <a:ext cx="10612202" cy="169950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9" y="604991"/>
                <a:ext cx="1699497" cy="1699502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oogle Shape;133;p8"/>
          <p:cNvGrpSpPr/>
          <p:nvPr userDrawn="1"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21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4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6196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Пустой слайд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735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0" y="-4"/>
            <a:ext cx="3995936" cy="670797"/>
            <a:chOff x="5575242" y="4472723"/>
            <a:chExt cx="3995936" cy="670797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3836328" cy="670797"/>
              <a:chOff x="-3249896" y="330075"/>
              <a:chExt cx="9717143" cy="1699511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-3249896" y="330085"/>
                <a:ext cx="8024552" cy="169950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3633437" cy="304567"/>
              <a:chOff x="-13827007" y="330075"/>
              <a:chExt cx="20275873" cy="1699591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13827007" y="330164"/>
                <a:ext cx="18612056" cy="16995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19" name="Google Shape;170;p10"/>
          <p:cNvSpPr/>
          <p:nvPr userDrawn="1"/>
        </p:nvSpPr>
        <p:spPr>
          <a:xfrm flipH="1">
            <a:off x="54981" y="190800"/>
            <a:ext cx="304550" cy="30455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1;p8"/>
          <p:cNvSpPr txBox="1">
            <a:spLocks noGrp="1"/>
          </p:cNvSpPr>
          <p:nvPr>
            <p:ph type="title"/>
          </p:nvPr>
        </p:nvSpPr>
        <p:spPr>
          <a:xfrm>
            <a:off x="329930" y="175020"/>
            <a:ext cx="3271806" cy="34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4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0" y="-4"/>
            <a:ext cx="3995936" cy="670797"/>
            <a:chOff x="5575242" y="4472723"/>
            <a:chExt cx="3995936" cy="670797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3836328" cy="670797"/>
              <a:chOff x="-3249896" y="330075"/>
              <a:chExt cx="9717143" cy="1699511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-3249896" y="330085"/>
                <a:ext cx="8024552" cy="169950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3633437" cy="304567"/>
              <a:chOff x="-13827007" y="330075"/>
              <a:chExt cx="20275873" cy="1699591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13827007" y="330164"/>
                <a:ext cx="18612056" cy="16995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8316416" y="4472723"/>
            <a:ext cx="830571" cy="670793"/>
            <a:chOff x="6974234" y="4472723"/>
            <a:chExt cx="830571" cy="670793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6974234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 flipH="1">
              <a:off x="7133842" y="4472723"/>
              <a:ext cx="670963" cy="670793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" name="Google Shape;176;p10"/>
            <p:cNvGrpSpPr/>
            <p:nvPr/>
          </p:nvGrpSpPr>
          <p:grpSpPr>
            <a:xfrm flipH="1">
              <a:off x="6977201" y="4646738"/>
              <a:ext cx="827604" cy="304563"/>
              <a:chOff x="-5976328" y="330075"/>
              <a:chExt cx="4618324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976328" y="330142"/>
                <a:ext cx="2954508" cy="169950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-3057501" y="330075"/>
                <a:ext cx="1699497" cy="1699502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8575030" y="4636500"/>
            <a:ext cx="500952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19" name="Google Shape;170;p10"/>
          <p:cNvSpPr/>
          <p:nvPr userDrawn="1"/>
        </p:nvSpPr>
        <p:spPr>
          <a:xfrm flipH="1">
            <a:off x="54981" y="190800"/>
            <a:ext cx="304550" cy="30455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1;p8"/>
          <p:cNvSpPr txBox="1">
            <a:spLocks noGrp="1"/>
          </p:cNvSpPr>
          <p:nvPr>
            <p:ph type="title"/>
          </p:nvPr>
        </p:nvSpPr>
        <p:spPr>
          <a:xfrm>
            <a:off x="329930" y="175020"/>
            <a:ext cx="3271806" cy="34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45627" cy="5143500"/>
          </a:xfrm>
          <a:prstGeom prst="rect">
            <a:avLst/>
          </a:prstGeom>
        </p:spPr>
      </p:pic>
      <p:sp>
        <p:nvSpPr>
          <p:cNvPr id="3" name="Google Shape;10;p2"/>
          <p:cNvSpPr/>
          <p:nvPr userDrawn="1"/>
        </p:nvSpPr>
        <p:spPr>
          <a:xfrm>
            <a:off x="2271171" y="657775"/>
            <a:ext cx="1265155" cy="432900"/>
          </a:xfrm>
          <a:prstGeom prst="triangle">
            <a:avLst>
              <a:gd name="adj" fmla="val 39716"/>
            </a:avLst>
          </a:prstGeom>
          <a:pattFill prst="openDmnd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" name="Google Shape;11;p2"/>
          <p:cNvGrpSpPr/>
          <p:nvPr userDrawn="1"/>
        </p:nvGrpSpPr>
        <p:grpSpPr>
          <a:xfrm flipH="1">
            <a:off x="2195736" y="-7088"/>
            <a:ext cx="6948264" cy="5150588"/>
            <a:chOff x="939581" y="-7088"/>
            <a:chExt cx="7721817" cy="5150588"/>
          </a:xfrm>
          <a:pattFill prst="wdUpDiag">
            <a:fgClr>
              <a:schemeClr val="accent5"/>
            </a:fgClr>
            <a:bgClr>
              <a:schemeClr val="accent5">
                <a:lumMod val="75000"/>
              </a:schemeClr>
            </a:bgClr>
          </a:pattFill>
        </p:grpSpPr>
        <p:sp>
          <p:nvSpPr>
            <p:cNvPr id="5" name="Google Shape;12;p2"/>
            <p:cNvSpPr/>
            <p:nvPr/>
          </p:nvSpPr>
          <p:spPr>
            <a:xfrm>
              <a:off x="939581" y="0"/>
              <a:ext cx="2585419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" name="Google Shape;14;p2"/>
          <p:cNvGrpSpPr/>
          <p:nvPr userDrawn="1"/>
        </p:nvGrpSpPr>
        <p:grpSpPr>
          <a:xfrm rot="10800000">
            <a:off x="2271172" y="1090757"/>
            <a:ext cx="6872827" cy="2961976"/>
            <a:chOff x="-6081791" y="-4493254"/>
            <a:chExt cx="17387346" cy="6522738"/>
          </a:xfrm>
        </p:grpSpPr>
        <p:sp>
          <p:nvSpPr>
            <p:cNvPr id="8" name="Google Shape;15;p2"/>
            <p:cNvSpPr/>
            <p:nvPr/>
          </p:nvSpPr>
          <p:spPr>
            <a:xfrm>
              <a:off x="-6081791" y="-4493115"/>
              <a:ext cx="10872152" cy="65225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" name="Google Shape;17;p2"/>
          <p:cNvGrpSpPr/>
          <p:nvPr userDrawn="1"/>
        </p:nvGrpSpPr>
        <p:grpSpPr>
          <a:xfrm flipH="1">
            <a:off x="2" y="4494848"/>
            <a:ext cx="6948262" cy="432996"/>
            <a:chOff x="5582265" y="4646738"/>
            <a:chExt cx="6222413" cy="432996"/>
          </a:xfrm>
          <a:solidFill>
            <a:schemeClr val="accent4"/>
          </a:solidFill>
        </p:grpSpPr>
        <p:sp>
          <p:nvSpPr>
            <p:cNvPr id="11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296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9;p2"/>
            <p:cNvGrpSpPr/>
            <p:nvPr/>
          </p:nvGrpSpPr>
          <p:grpSpPr>
            <a:xfrm flipH="1">
              <a:off x="5585232" y="4646738"/>
              <a:ext cx="6219446" cy="304551"/>
              <a:chOff x="-28297060" y="330075"/>
              <a:chExt cx="34706735" cy="1699506"/>
            </a:xfrm>
            <a:grpFill/>
          </p:grpSpPr>
          <p:sp>
            <p:nvSpPr>
              <p:cNvPr id="13" name="Google Shape;20;p2"/>
              <p:cNvSpPr/>
              <p:nvPr/>
            </p:nvSpPr>
            <p:spPr>
              <a:xfrm>
                <a:off x="-28297060" y="330081"/>
                <a:ext cx="33046317" cy="1699500"/>
              </a:xfrm>
              <a:prstGeom prst="rect">
                <a:avLst/>
              </a:prstGeom>
              <a:pattFill prst="smGrid">
                <a:fgClr>
                  <a:schemeClr val="accent4"/>
                </a:fgClr>
                <a:bgClr>
                  <a:schemeClr val="accent4">
                    <a:lumMod val="75000"/>
                  </a:schemeClr>
                </a:bgClr>
              </a:patt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pattFill prst="smGrid">
                <a:fgClr>
                  <a:schemeClr val="accent4"/>
                </a:fgClr>
                <a:bgClr>
                  <a:schemeClr val="accent4">
                    <a:lumMod val="75000"/>
                  </a:schemeClr>
                </a:bgClr>
              </a:patt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81762" y="1419622"/>
            <a:ext cx="5479602" cy="1008112"/>
          </a:xfrm>
        </p:spPr>
        <p:txBody>
          <a:bodyPr anchor="ctr" anchorCtr="0">
            <a:normAutofit/>
          </a:bodyPr>
          <a:lstStyle>
            <a:lvl1pPr algn="ctr">
              <a:defRPr sz="2400" cap="all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5813756" y="2564662"/>
            <a:ext cx="1314528" cy="1286881"/>
            <a:chOff x="287524" y="223133"/>
            <a:chExt cx="1692187" cy="1656597"/>
          </a:xfrm>
        </p:grpSpPr>
        <p:sp>
          <p:nvSpPr>
            <p:cNvPr id="16" name="TextBox 15"/>
            <p:cNvSpPr txBox="1"/>
            <p:nvPr userDrawn="1"/>
          </p:nvSpPr>
          <p:spPr>
            <a:xfrm rot="16200000">
              <a:off x="323521" y="231490"/>
              <a:ext cx="1628950" cy="161223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Circle">
                <a:avLst>
                  <a:gd name="adj" fmla="val 10814553"/>
                </a:avLst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bg1"/>
                  </a:solidFill>
                  <a:latin typeface="Candara" pitchFamily="34" charset="0"/>
                  <a:cs typeface="Helvetica" pitchFamily="34" charset="0"/>
                </a:rPr>
                <a:t>Академия Федеральной Службы Охраны</a:t>
              </a:r>
              <a:endParaRPr lang="en-US" sz="900" b="0" cap="all" dirty="0" smtClean="0">
                <a:solidFill>
                  <a:schemeClr val="bg1"/>
                </a:solidFill>
                <a:latin typeface="Candara" pitchFamily="34" charset="0"/>
                <a:cs typeface="Helvetica" pitchFamily="34" charset="0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3079" y="444493"/>
              <a:ext cx="966905" cy="1228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Шестиугольник 17"/>
            <p:cNvSpPr>
              <a:spLocks/>
            </p:cNvSpPr>
            <p:nvPr userDrawn="1"/>
          </p:nvSpPr>
          <p:spPr>
            <a:xfrm>
              <a:off x="331877" y="1347622"/>
              <a:ext cx="54000" cy="5400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287524" y="267494"/>
              <a:ext cx="1692187" cy="161223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bg1"/>
                  </a:solidFill>
                  <a:latin typeface="Candara" pitchFamily="34" charset="0"/>
                  <a:cs typeface="Helvetica" pitchFamily="34" charset="0"/>
                </a:rPr>
                <a:t>Российской Федерации</a:t>
              </a:r>
              <a:r>
                <a:rPr lang="en-US" sz="900" b="0" cap="all" dirty="0" smtClean="0">
                  <a:solidFill>
                    <a:schemeClr val="bg1"/>
                  </a:solidFill>
                  <a:latin typeface="Candara" pitchFamily="34" charset="0"/>
                  <a:cs typeface="Helvetica" pitchFamily="34" charset="0"/>
                </a:rPr>
                <a:t> </a:t>
              </a:r>
            </a:p>
          </p:txBody>
        </p:sp>
        <p:sp>
          <p:nvSpPr>
            <p:cNvPr id="20" name="Шестиугольник 19"/>
            <p:cNvSpPr>
              <a:spLocks/>
            </p:cNvSpPr>
            <p:nvPr userDrawn="1"/>
          </p:nvSpPr>
          <p:spPr>
            <a:xfrm>
              <a:off x="1871700" y="1347614"/>
              <a:ext cx="54000" cy="5400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106365" y="4483606"/>
            <a:ext cx="5832140" cy="392400"/>
          </a:xfrm>
          <a:prstGeom prst="rect">
            <a:avLst/>
          </a:prstGeom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72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pattFill prst="wdUpDiag">
          <a:fgClr>
            <a:schemeClr val="accent5"/>
          </a:fgClr>
          <a:bgClr>
            <a:schemeClr val="accent5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;p3"/>
          <p:cNvSpPr/>
          <p:nvPr userDrawn="1"/>
        </p:nvSpPr>
        <p:spPr>
          <a:xfrm>
            <a:off x="-7626" y="-17232"/>
            <a:ext cx="7964001" cy="3161094"/>
          </a:xfrm>
          <a:custGeom>
            <a:avLst/>
            <a:gdLst>
              <a:gd name="connsiteX0" fmla="*/ 0 w 889200"/>
              <a:gd name="connsiteY0" fmla="*/ 296400 h 296400"/>
              <a:gd name="connsiteX1" fmla="*/ 288323 w 889200"/>
              <a:gd name="connsiteY1" fmla="*/ 0 h 296400"/>
              <a:gd name="connsiteX2" fmla="*/ 889200 w 889200"/>
              <a:gd name="connsiteY2" fmla="*/ 296400 h 296400"/>
              <a:gd name="connsiteX3" fmla="*/ 0 w 889200"/>
              <a:gd name="connsiteY3" fmla="*/ 296400 h 296400"/>
              <a:gd name="connsiteX0" fmla="*/ 0 w 889200"/>
              <a:gd name="connsiteY0" fmla="*/ 283611 h 283611"/>
              <a:gd name="connsiteX1" fmla="*/ 249956 w 889200"/>
              <a:gd name="connsiteY1" fmla="*/ 0 h 283611"/>
              <a:gd name="connsiteX2" fmla="*/ 889200 w 889200"/>
              <a:gd name="connsiteY2" fmla="*/ 283611 h 283611"/>
              <a:gd name="connsiteX3" fmla="*/ 0 w 889200"/>
              <a:gd name="connsiteY3" fmla="*/ 283611 h 283611"/>
              <a:gd name="connsiteX0" fmla="*/ 7033272 w 7922472"/>
              <a:gd name="connsiteY0" fmla="*/ 3161094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7033272 w 7922472"/>
              <a:gd name="connsiteY3" fmla="*/ 3161094 h 3161094"/>
              <a:gd name="connsiteX0" fmla="*/ 12215 w 7922472"/>
              <a:gd name="connsiteY0" fmla="*/ 3154700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12215 w 7922472"/>
              <a:gd name="connsiteY3" fmla="*/ 3154700 h 3161094"/>
              <a:gd name="connsiteX0" fmla="*/ 706 w 7930065"/>
              <a:gd name="connsiteY0" fmla="*/ 3154700 h 3161094"/>
              <a:gd name="connsiteX1" fmla="*/ 7593 w 7930065"/>
              <a:gd name="connsiteY1" fmla="*/ 0 h 3161094"/>
              <a:gd name="connsiteX2" fmla="*/ 7930065 w 7930065"/>
              <a:gd name="connsiteY2" fmla="*/ 3161094 h 3161094"/>
              <a:gd name="connsiteX3" fmla="*/ 706 w 7930065"/>
              <a:gd name="connsiteY3" fmla="*/ 3154700 h 316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0065" h="3161094">
                <a:moveTo>
                  <a:pt x="706" y="3154700"/>
                </a:moveTo>
                <a:cubicBezTo>
                  <a:pt x="-3366" y="2103133"/>
                  <a:pt x="11665" y="1051567"/>
                  <a:pt x="7593" y="0"/>
                </a:cubicBezTo>
                <a:lnTo>
                  <a:pt x="7930065" y="3161094"/>
                </a:lnTo>
                <a:lnTo>
                  <a:pt x="706" y="3154700"/>
                </a:lnTo>
                <a:close/>
              </a:path>
            </a:pathLst>
          </a:custGeom>
          <a:pattFill prst="openDmnd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395536" y="987574"/>
            <a:ext cx="1314528" cy="1286881"/>
            <a:chOff x="7589566" y="168745"/>
            <a:chExt cx="1314528" cy="1286881"/>
          </a:xfrm>
        </p:grpSpPr>
        <p:sp>
          <p:nvSpPr>
            <p:cNvPr id="10" name="TextBox 9"/>
            <p:cNvSpPr txBox="1"/>
            <p:nvPr userDrawn="1"/>
          </p:nvSpPr>
          <p:spPr>
            <a:xfrm rot="16200000">
              <a:off x="7617529" y="175237"/>
              <a:ext cx="1265404" cy="125242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Circle">
                <a:avLst>
                  <a:gd name="adj" fmla="val 10814553"/>
                </a:avLst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accent1"/>
                  </a:solidFill>
                  <a:latin typeface="Candara" pitchFamily="34" charset="0"/>
                  <a:cs typeface="Helvetica" pitchFamily="34" charset="0"/>
                </a:rPr>
                <a:t>Академия Федеральной Службы Охраны</a:t>
              </a:r>
              <a:endParaRPr lang="en-US" sz="900" b="0" cap="all" dirty="0" smtClean="0">
                <a:solidFill>
                  <a:schemeClr val="accent1"/>
                </a:solidFill>
                <a:latin typeface="Candara" pitchFamily="34" charset="0"/>
                <a:cs typeface="Helvetica" pitchFamily="34" charset="0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58001" y="340702"/>
              <a:ext cx="751113" cy="95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Шестиугольник 11"/>
            <p:cNvSpPr>
              <a:spLocks/>
            </p:cNvSpPr>
            <p:nvPr userDrawn="1"/>
          </p:nvSpPr>
          <p:spPr>
            <a:xfrm>
              <a:off x="7624020" y="1042273"/>
              <a:ext cx="41948" cy="4194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7589566" y="203206"/>
              <a:ext cx="1314528" cy="125242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ru-RU" sz="900" b="0" cap="all" dirty="0" smtClean="0">
                  <a:solidFill>
                    <a:schemeClr val="accent1"/>
                  </a:solidFill>
                  <a:latin typeface="Candara" pitchFamily="34" charset="0"/>
                  <a:cs typeface="Helvetica" pitchFamily="34" charset="0"/>
                </a:rPr>
                <a:t>Российской Федерации</a:t>
              </a:r>
              <a:r>
                <a:rPr lang="en-US" sz="900" b="0" cap="all" dirty="0" smtClean="0">
                  <a:solidFill>
                    <a:schemeClr val="accent1"/>
                  </a:solidFill>
                  <a:latin typeface="Candara" pitchFamily="34" charset="0"/>
                  <a:cs typeface="Helvetica" pitchFamily="34" charset="0"/>
                </a:rPr>
                <a:t> </a:t>
              </a:r>
            </a:p>
          </p:txBody>
        </p:sp>
        <p:sp>
          <p:nvSpPr>
            <p:cNvPr id="14" name="Шестиугольник 13"/>
            <p:cNvSpPr>
              <a:spLocks/>
            </p:cNvSpPr>
            <p:nvPr userDrawn="1"/>
          </p:nvSpPr>
          <p:spPr>
            <a:xfrm>
              <a:off x="8820189" y="1042267"/>
              <a:ext cx="41948" cy="4194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그림 개체 틀 16">
            <a:extLst>
              <a:ext uri="{FF2B5EF4-FFF2-40B4-BE49-F238E27FC236}">
                <a16:creationId xmlns:a16="http://schemas.microsoft.com/office/drawing/2014/main" xmlns="" id="{07163F96-C234-481E-88AF-E4A1C0E9A1DC}"/>
              </a:ext>
            </a:extLst>
          </p:cNvPr>
          <p:cNvSpPr txBox="1">
            <a:spLocks/>
          </p:cNvSpPr>
          <p:nvPr userDrawn="1"/>
        </p:nvSpPr>
        <p:spPr>
          <a:xfrm>
            <a:off x="1691680" y="1"/>
            <a:ext cx="7451836" cy="5163993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6949524 w 8396198"/>
              <a:gd name="connsiteY5" fmla="*/ 1907550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7502757 w 8396198"/>
              <a:gd name="connsiteY10" fmla="*/ 0 h 6460303"/>
              <a:gd name="connsiteX11" fmla="*/ 6516179 w 8396198"/>
              <a:gd name="connsiteY11" fmla="*/ 0 h 6460303"/>
              <a:gd name="connsiteX12" fmla="*/ 7411525 w 8396198"/>
              <a:gd name="connsiteY12" fmla="*/ 0 h 6460303"/>
              <a:gd name="connsiteX13" fmla="*/ 2805577 w 8396198"/>
              <a:gd name="connsiteY13" fmla="*/ 6066627 h 6460303"/>
              <a:gd name="connsiteX14" fmla="*/ 2305992 w 8396198"/>
              <a:gd name="connsiteY14" fmla="*/ 6135001 h 6460303"/>
              <a:gd name="connsiteX15" fmla="*/ 2305993 w 8396198"/>
              <a:gd name="connsiteY15" fmla="*/ 6135001 h 6460303"/>
              <a:gd name="connsiteX16" fmla="*/ 2237619 w 8396198"/>
              <a:gd name="connsiteY16" fmla="*/ 5635416 h 6460303"/>
              <a:gd name="connsiteX17" fmla="*/ 6516179 w 8396198"/>
              <a:gd name="connsiteY17" fmla="*/ 0 h 6460303"/>
              <a:gd name="connsiteX18" fmla="*/ 5529597 w 8396198"/>
              <a:gd name="connsiteY18" fmla="*/ 0 h 6460303"/>
              <a:gd name="connsiteX19" fmla="*/ 6424943 w 8396198"/>
              <a:gd name="connsiteY19" fmla="*/ 0 h 6460303"/>
              <a:gd name="connsiteX20" fmla="*/ 2484768 w 8396198"/>
              <a:gd name="connsiteY20" fmla="*/ 5189719 h 6460303"/>
              <a:gd name="connsiteX21" fmla="*/ 2046796 w 8396198"/>
              <a:gd name="connsiteY21" fmla="*/ 5295775 h 6460303"/>
              <a:gd name="connsiteX22" fmla="*/ 1985184 w 8396198"/>
              <a:gd name="connsiteY22" fmla="*/ 5258093 h 6460303"/>
              <a:gd name="connsiteX23" fmla="*/ 1932333 w 8396198"/>
              <a:gd name="connsiteY23" fmla="*/ 5208872 h 6460303"/>
              <a:gd name="connsiteX24" fmla="*/ 1916810 w 8396198"/>
              <a:gd name="connsiteY24" fmla="*/ 4758508 h 6460303"/>
              <a:gd name="connsiteX25" fmla="*/ 5529597 w 8396198"/>
              <a:gd name="connsiteY25" fmla="*/ 0 h 6460303"/>
              <a:gd name="connsiteX26" fmla="*/ 4543018 w 8396198"/>
              <a:gd name="connsiteY26" fmla="*/ 0 h 6460303"/>
              <a:gd name="connsiteX27" fmla="*/ 5438364 w 8396198"/>
              <a:gd name="connsiteY27" fmla="*/ 0 h 6460303"/>
              <a:gd name="connsiteX28" fmla="*/ 640552 w 8396198"/>
              <a:gd name="connsiteY28" fmla="*/ 6319336 h 6460303"/>
              <a:gd name="connsiteX29" fmla="*/ 140967 w 8396198"/>
              <a:gd name="connsiteY29" fmla="*/ 6387711 h 6460303"/>
              <a:gd name="connsiteX30" fmla="*/ 140968 w 8396198"/>
              <a:gd name="connsiteY30" fmla="*/ 6387711 h 6460303"/>
              <a:gd name="connsiteX31" fmla="*/ 72594 w 8396198"/>
              <a:gd name="connsiteY31" fmla="*/ 5888126 h 6460303"/>
              <a:gd name="connsiteX32" fmla="*/ 4543018 w 8396198"/>
              <a:gd name="connsiteY32" fmla="*/ 0 h 6460303"/>
              <a:gd name="connsiteX33" fmla="*/ 3556436 w 8396198"/>
              <a:gd name="connsiteY33" fmla="*/ 0 h 6460303"/>
              <a:gd name="connsiteX34" fmla="*/ 4451782 w 8396198"/>
              <a:gd name="connsiteY34" fmla="*/ 0 h 6460303"/>
              <a:gd name="connsiteX35" fmla="*/ 711634 w 8396198"/>
              <a:gd name="connsiteY35" fmla="*/ 4926258 h 6460303"/>
              <a:gd name="connsiteX36" fmla="*/ 212049 w 8396198"/>
              <a:gd name="connsiteY36" fmla="*/ 4994633 h 6460303"/>
              <a:gd name="connsiteX37" fmla="*/ 212050 w 8396198"/>
              <a:gd name="connsiteY37" fmla="*/ 4994633 h 6460303"/>
              <a:gd name="connsiteX38" fmla="*/ 143675 w 8396198"/>
              <a:gd name="connsiteY38" fmla="*/ 4495047 h 6460303"/>
              <a:gd name="connsiteX39" fmla="*/ 3556436 w 8396198"/>
              <a:gd name="connsiteY39" fmla="*/ 0 h 6460303"/>
              <a:gd name="connsiteX40" fmla="*/ 2569856 w 8396198"/>
              <a:gd name="connsiteY40" fmla="*/ 0 h 6460303"/>
              <a:gd name="connsiteX41" fmla="*/ 3465201 w 8396198"/>
              <a:gd name="connsiteY41" fmla="*/ 0 h 6460303"/>
              <a:gd name="connsiteX42" fmla="*/ 1054005 w 8396198"/>
              <a:gd name="connsiteY42" fmla="*/ 3175856 h 6460303"/>
              <a:gd name="connsiteX43" fmla="*/ 554420 w 8396198"/>
              <a:gd name="connsiteY43" fmla="*/ 3244231 h 6460303"/>
              <a:gd name="connsiteX44" fmla="*/ 554421 w 8396198"/>
              <a:gd name="connsiteY44" fmla="*/ 3244231 h 6460303"/>
              <a:gd name="connsiteX45" fmla="*/ 486047 w 8396198"/>
              <a:gd name="connsiteY45" fmla="*/ 2744646 h 6460303"/>
              <a:gd name="connsiteX46" fmla="*/ 2569856 w 8396198"/>
              <a:gd name="connsiteY46" fmla="*/ 0 h 6460303"/>
              <a:gd name="connsiteX47" fmla="*/ 1583274 w 8396198"/>
              <a:gd name="connsiteY47" fmla="*/ 0 h 6460303"/>
              <a:gd name="connsiteX48" fmla="*/ 2478619 w 8396198"/>
              <a:gd name="connsiteY48" fmla="*/ 0 h 6460303"/>
              <a:gd name="connsiteX49" fmla="*/ 935829 w 8396198"/>
              <a:gd name="connsiteY49" fmla="*/ 2032053 h 6460303"/>
              <a:gd name="connsiteX50" fmla="*/ 436245 w 8396198"/>
              <a:gd name="connsiteY50" fmla="*/ 2100428 h 6460303"/>
              <a:gd name="connsiteX51" fmla="*/ 436245 w 8396198"/>
              <a:gd name="connsiteY51" fmla="*/ 2100427 h 6460303"/>
              <a:gd name="connsiteX52" fmla="*/ 367872 w 8396198"/>
              <a:gd name="connsiteY52" fmla="*/ 1600843 h 6460303"/>
              <a:gd name="connsiteX53" fmla="*/ 1583274 w 8396198"/>
              <a:gd name="connsiteY53" fmla="*/ 0 h 6460303"/>
              <a:gd name="connsiteX54" fmla="*/ 596693 w 8396198"/>
              <a:gd name="connsiteY54" fmla="*/ 0 h 6460303"/>
              <a:gd name="connsiteX55" fmla="*/ 1492038 w 8396198"/>
              <a:gd name="connsiteY55" fmla="*/ 0 h 6460303"/>
              <a:gd name="connsiteX56" fmla="*/ 850966 w 8396198"/>
              <a:gd name="connsiteY56" fmla="*/ 844373 h 6460303"/>
              <a:gd name="connsiteX57" fmla="*/ 351382 w 8396198"/>
              <a:gd name="connsiteY57" fmla="*/ 912748 h 6460303"/>
              <a:gd name="connsiteX58" fmla="*/ 351383 w 8396198"/>
              <a:gd name="connsiteY58" fmla="*/ 912748 h 6460303"/>
              <a:gd name="connsiteX59" fmla="*/ 283008 w 8396198"/>
              <a:gd name="connsiteY59" fmla="*/ 413163 h 6460303"/>
              <a:gd name="connsiteX60" fmla="*/ 596693 w 8396198"/>
              <a:gd name="connsiteY60" fmla="*/ 0 h 6460303"/>
              <a:gd name="connsiteX0" fmla="*/ 1985184 w 7502757"/>
              <a:gd name="connsiteY0" fmla="*/ 5258093 h 6460303"/>
              <a:gd name="connsiteX1" fmla="*/ 1985184 w 7502757"/>
              <a:gd name="connsiteY1" fmla="*/ 5258093 h 6460303"/>
              <a:gd name="connsiteX2" fmla="*/ 1985184 w 7502757"/>
              <a:gd name="connsiteY2" fmla="*/ 5258093 h 6460303"/>
              <a:gd name="connsiteX3" fmla="*/ 7502757 w 7502757"/>
              <a:gd name="connsiteY3" fmla="*/ 0 h 6460303"/>
              <a:gd name="connsiteX4" fmla="*/ 7429884 w 7502757"/>
              <a:gd name="connsiteY4" fmla="*/ 1269060 h 6460303"/>
              <a:gd name="connsiteX5" fmla="*/ 6949524 w 7502757"/>
              <a:gd name="connsiteY5" fmla="*/ 1907550 h 6460303"/>
              <a:gd name="connsiteX6" fmla="*/ 4763857 w 7502757"/>
              <a:gd name="connsiteY6" fmla="*/ 4786769 h 6460303"/>
              <a:gd name="connsiteX7" fmla="*/ 4264272 w 7502757"/>
              <a:gd name="connsiteY7" fmla="*/ 4855144 h 6460303"/>
              <a:gd name="connsiteX8" fmla="*/ 4264273 w 7502757"/>
              <a:gd name="connsiteY8" fmla="*/ 4855143 h 6460303"/>
              <a:gd name="connsiteX9" fmla="*/ 4195899 w 7502757"/>
              <a:gd name="connsiteY9" fmla="*/ 4355559 h 6460303"/>
              <a:gd name="connsiteX10" fmla="*/ 7502757 w 7502757"/>
              <a:gd name="connsiteY10" fmla="*/ 0 h 6460303"/>
              <a:gd name="connsiteX11" fmla="*/ 6516179 w 7502757"/>
              <a:gd name="connsiteY11" fmla="*/ 0 h 6460303"/>
              <a:gd name="connsiteX12" fmla="*/ 7411525 w 7502757"/>
              <a:gd name="connsiteY12" fmla="*/ 0 h 6460303"/>
              <a:gd name="connsiteX13" fmla="*/ 2805577 w 7502757"/>
              <a:gd name="connsiteY13" fmla="*/ 6066627 h 6460303"/>
              <a:gd name="connsiteX14" fmla="*/ 2305992 w 7502757"/>
              <a:gd name="connsiteY14" fmla="*/ 6135001 h 6460303"/>
              <a:gd name="connsiteX15" fmla="*/ 2305993 w 7502757"/>
              <a:gd name="connsiteY15" fmla="*/ 6135001 h 6460303"/>
              <a:gd name="connsiteX16" fmla="*/ 2237619 w 7502757"/>
              <a:gd name="connsiteY16" fmla="*/ 5635416 h 6460303"/>
              <a:gd name="connsiteX17" fmla="*/ 6516179 w 7502757"/>
              <a:gd name="connsiteY17" fmla="*/ 0 h 6460303"/>
              <a:gd name="connsiteX18" fmla="*/ 5529597 w 7502757"/>
              <a:gd name="connsiteY18" fmla="*/ 0 h 6460303"/>
              <a:gd name="connsiteX19" fmla="*/ 6424943 w 7502757"/>
              <a:gd name="connsiteY19" fmla="*/ 0 h 6460303"/>
              <a:gd name="connsiteX20" fmla="*/ 2484768 w 7502757"/>
              <a:gd name="connsiteY20" fmla="*/ 5189719 h 6460303"/>
              <a:gd name="connsiteX21" fmla="*/ 2046796 w 7502757"/>
              <a:gd name="connsiteY21" fmla="*/ 5295775 h 6460303"/>
              <a:gd name="connsiteX22" fmla="*/ 1985184 w 7502757"/>
              <a:gd name="connsiteY22" fmla="*/ 5258093 h 6460303"/>
              <a:gd name="connsiteX23" fmla="*/ 1932333 w 7502757"/>
              <a:gd name="connsiteY23" fmla="*/ 5208872 h 6460303"/>
              <a:gd name="connsiteX24" fmla="*/ 1916810 w 7502757"/>
              <a:gd name="connsiteY24" fmla="*/ 4758508 h 6460303"/>
              <a:gd name="connsiteX25" fmla="*/ 5529597 w 7502757"/>
              <a:gd name="connsiteY25" fmla="*/ 0 h 6460303"/>
              <a:gd name="connsiteX26" fmla="*/ 4543018 w 7502757"/>
              <a:gd name="connsiteY26" fmla="*/ 0 h 6460303"/>
              <a:gd name="connsiteX27" fmla="*/ 5438364 w 7502757"/>
              <a:gd name="connsiteY27" fmla="*/ 0 h 6460303"/>
              <a:gd name="connsiteX28" fmla="*/ 640552 w 7502757"/>
              <a:gd name="connsiteY28" fmla="*/ 6319336 h 6460303"/>
              <a:gd name="connsiteX29" fmla="*/ 140967 w 7502757"/>
              <a:gd name="connsiteY29" fmla="*/ 6387711 h 6460303"/>
              <a:gd name="connsiteX30" fmla="*/ 140968 w 7502757"/>
              <a:gd name="connsiteY30" fmla="*/ 6387711 h 6460303"/>
              <a:gd name="connsiteX31" fmla="*/ 72594 w 7502757"/>
              <a:gd name="connsiteY31" fmla="*/ 5888126 h 6460303"/>
              <a:gd name="connsiteX32" fmla="*/ 4543018 w 7502757"/>
              <a:gd name="connsiteY32" fmla="*/ 0 h 6460303"/>
              <a:gd name="connsiteX33" fmla="*/ 3556436 w 7502757"/>
              <a:gd name="connsiteY33" fmla="*/ 0 h 6460303"/>
              <a:gd name="connsiteX34" fmla="*/ 4451782 w 7502757"/>
              <a:gd name="connsiteY34" fmla="*/ 0 h 6460303"/>
              <a:gd name="connsiteX35" fmla="*/ 711634 w 7502757"/>
              <a:gd name="connsiteY35" fmla="*/ 4926258 h 6460303"/>
              <a:gd name="connsiteX36" fmla="*/ 212049 w 7502757"/>
              <a:gd name="connsiteY36" fmla="*/ 4994633 h 6460303"/>
              <a:gd name="connsiteX37" fmla="*/ 212050 w 7502757"/>
              <a:gd name="connsiteY37" fmla="*/ 4994633 h 6460303"/>
              <a:gd name="connsiteX38" fmla="*/ 143675 w 7502757"/>
              <a:gd name="connsiteY38" fmla="*/ 4495047 h 6460303"/>
              <a:gd name="connsiteX39" fmla="*/ 3556436 w 7502757"/>
              <a:gd name="connsiteY39" fmla="*/ 0 h 6460303"/>
              <a:gd name="connsiteX40" fmla="*/ 2569856 w 7502757"/>
              <a:gd name="connsiteY40" fmla="*/ 0 h 6460303"/>
              <a:gd name="connsiteX41" fmla="*/ 3465201 w 7502757"/>
              <a:gd name="connsiteY41" fmla="*/ 0 h 6460303"/>
              <a:gd name="connsiteX42" fmla="*/ 1054005 w 7502757"/>
              <a:gd name="connsiteY42" fmla="*/ 3175856 h 6460303"/>
              <a:gd name="connsiteX43" fmla="*/ 554420 w 7502757"/>
              <a:gd name="connsiteY43" fmla="*/ 3244231 h 6460303"/>
              <a:gd name="connsiteX44" fmla="*/ 554421 w 7502757"/>
              <a:gd name="connsiteY44" fmla="*/ 3244231 h 6460303"/>
              <a:gd name="connsiteX45" fmla="*/ 486047 w 7502757"/>
              <a:gd name="connsiteY45" fmla="*/ 2744646 h 6460303"/>
              <a:gd name="connsiteX46" fmla="*/ 2569856 w 7502757"/>
              <a:gd name="connsiteY46" fmla="*/ 0 h 6460303"/>
              <a:gd name="connsiteX47" fmla="*/ 1583274 w 7502757"/>
              <a:gd name="connsiteY47" fmla="*/ 0 h 6460303"/>
              <a:gd name="connsiteX48" fmla="*/ 2478619 w 7502757"/>
              <a:gd name="connsiteY48" fmla="*/ 0 h 6460303"/>
              <a:gd name="connsiteX49" fmla="*/ 935829 w 7502757"/>
              <a:gd name="connsiteY49" fmla="*/ 2032053 h 6460303"/>
              <a:gd name="connsiteX50" fmla="*/ 436245 w 7502757"/>
              <a:gd name="connsiteY50" fmla="*/ 2100428 h 6460303"/>
              <a:gd name="connsiteX51" fmla="*/ 436245 w 7502757"/>
              <a:gd name="connsiteY51" fmla="*/ 2100427 h 6460303"/>
              <a:gd name="connsiteX52" fmla="*/ 367872 w 7502757"/>
              <a:gd name="connsiteY52" fmla="*/ 1600843 h 6460303"/>
              <a:gd name="connsiteX53" fmla="*/ 1583274 w 7502757"/>
              <a:gd name="connsiteY53" fmla="*/ 0 h 6460303"/>
              <a:gd name="connsiteX54" fmla="*/ 596693 w 7502757"/>
              <a:gd name="connsiteY54" fmla="*/ 0 h 6460303"/>
              <a:gd name="connsiteX55" fmla="*/ 1492038 w 7502757"/>
              <a:gd name="connsiteY55" fmla="*/ 0 h 6460303"/>
              <a:gd name="connsiteX56" fmla="*/ 850966 w 7502757"/>
              <a:gd name="connsiteY56" fmla="*/ 844373 h 6460303"/>
              <a:gd name="connsiteX57" fmla="*/ 351382 w 7502757"/>
              <a:gd name="connsiteY57" fmla="*/ 912748 h 6460303"/>
              <a:gd name="connsiteX58" fmla="*/ 351383 w 7502757"/>
              <a:gd name="connsiteY58" fmla="*/ 912748 h 6460303"/>
              <a:gd name="connsiteX59" fmla="*/ 283008 w 7502757"/>
              <a:gd name="connsiteY59" fmla="*/ 413163 h 6460303"/>
              <a:gd name="connsiteX60" fmla="*/ 596693 w 7502757"/>
              <a:gd name="connsiteY60" fmla="*/ 0 h 6460303"/>
              <a:gd name="connsiteX0" fmla="*/ 1985184 w 7429884"/>
              <a:gd name="connsiteY0" fmla="*/ 5258093 h 6460303"/>
              <a:gd name="connsiteX1" fmla="*/ 1985184 w 7429884"/>
              <a:gd name="connsiteY1" fmla="*/ 5258093 h 6460303"/>
              <a:gd name="connsiteX2" fmla="*/ 1985184 w 7429884"/>
              <a:gd name="connsiteY2" fmla="*/ 5258093 h 6460303"/>
              <a:gd name="connsiteX3" fmla="*/ 7426781 w 7429884"/>
              <a:gd name="connsiteY3" fmla="*/ 101286 h 6460303"/>
              <a:gd name="connsiteX4" fmla="*/ 7429884 w 7429884"/>
              <a:gd name="connsiteY4" fmla="*/ 1269060 h 6460303"/>
              <a:gd name="connsiteX5" fmla="*/ 6949524 w 7429884"/>
              <a:gd name="connsiteY5" fmla="*/ 1907550 h 6460303"/>
              <a:gd name="connsiteX6" fmla="*/ 4763857 w 7429884"/>
              <a:gd name="connsiteY6" fmla="*/ 4786769 h 6460303"/>
              <a:gd name="connsiteX7" fmla="*/ 4264272 w 7429884"/>
              <a:gd name="connsiteY7" fmla="*/ 4855144 h 6460303"/>
              <a:gd name="connsiteX8" fmla="*/ 4264273 w 7429884"/>
              <a:gd name="connsiteY8" fmla="*/ 4855143 h 6460303"/>
              <a:gd name="connsiteX9" fmla="*/ 4195899 w 7429884"/>
              <a:gd name="connsiteY9" fmla="*/ 4355559 h 6460303"/>
              <a:gd name="connsiteX10" fmla="*/ 7426781 w 7429884"/>
              <a:gd name="connsiteY10" fmla="*/ 101286 h 6460303"/>
              <a:gd name="connsiteX11" fmla="*/ 6516179 w 7429884"/>
              <a:gd name="connsiteY11" fmla="*/ 0 h 6460303"/>
              <a:gd name="connsiteX12" fmla="*/ 7411525 w 7429884"/>
              <a:gd name="connsiteY12" fmla="*/ 0 h 6460303"/>
              <a:gd name="connsiteX13" fmla="*/ 2805577 w 7429884"/>
              <a:gd name="connsiteY13" fmla="*/ 6066627 h 6460303"/>
              <a:gd name="connsiteX14" fmla="*/ 2305992 w 7429884"/>
              <a:gd name="connsiteY14" fmla="*/ 6135001 h 6460303"/>
              <a:gd name="connsiteX15" fmla="*/ 2305993 w 7429884"/>
              <a:gd name="connsiteY15" fmla="*/ 6135001 h 6460303"/>
              <a:gd name="connsiteX16" fmla="*/ 2237619 w 7429884"/>
              <a:gd name="connsiteY16" fmla="*/ 5635416 h 6460303"/>
              <a:gd name="connsiteX17" fmla="*/ 6516179 w 7429884"/>
              <a:gd name="connsiteY17" fmla="*/ 0 h 6460303"/>
              <a:gd name="connsiteX18" fmla="*/ 5529597 w 7429884"/>
              <a:gd name="connsiteY18" fmla="*/ 0 h 6460303"/>
              <a:gd name="connsiteX19" fmla="*/ 6424943 w 7429884"/>
              <a:gd name="connsiteY19" fmla="*/ 0 h 6460303"/>
              <a:gd name="connsiteX20" fmla="*/ 2484768 w 7429884"/>
              <a:gd name="connsiteY20" fmla="*/ 5189719 h 6460303"/>
              <a:gd name="connsiteX21" fmla="*/ 2046796 w 7429884"/>
              <a:gd name="connsiteY21" fmla="*/ 5295775 h 6460303"/>
              <a:gd name="connsiteX22" fmla="*/ 1985184 w 7429884"/>
              <a:gd name="connsiteY22" fmla="*/ 5258093 h 6460303"/>
              <a:gd name="connsiteX23" fmla="*/ 1932333 w 7429884"/>
              <a:gd name="connsiteY23" fmla="*/ 5208872 h 6460303"/>
              <a:gd name="connsiteX24" fmla="*/ 1916810 w 7429884"/>
              <a:gd name="connsiteY24" fmla="*/ 4758508 h 6460303"/>
              <a:gd name="connsiteX25" fmla="*/ 5529597 w 7429884"/>
              <a:gd name="connsiteY25" fmla="*/ 0 h 6460303"/>
              <a:gd name="connsiteX26" fmla="*/ 4543018 w 7429884"/>
              <a:gd name="connsiteY26" fmla="*/ 0 h 6460303"/>
              <a:gd name="connsiteX27" fmla="*/ 5438364 w 7429884"/>
              <a:gd name="connsiteY27" fmla="*/ 0 h 6460303"/>
              <a:gd name="connsiteX28" fmla="*/ 640552 w 7429884"/>
              <a:gd name="connsiteY28" fmla="*/ 6319336 h 6460303"/>
              <a:gd name="connsiteX29" fmla="*/ 140967 w 7429884"/>
              <a:gd name="connsiteY29" fmla="*/ 6387711 h 6460303"/>
              <a:gd name="connsiteX30" fmla="*/ 140968 w 7429884"/>
              <a:gd name="connsiteY30" fmla="*/ 6387711 h 6460303"/>
              <a:gd name="connsiteX31" fmla="*/ 72594 w 7429884"/>
              <a:gd name="connsiteY31" fmla="*/ 5888126 h 6460303"/>
              <a:gd name="connsiteX32" fmla="*/ 4543018 w 7429884"/>
              <a:gd name="connsiteY32" fmla="*/ 0 h 6460303"/>
              <a:gd name="connsiteX33" fmla="*/ 3556436 w 7429884"/>
              <a:gd name="connsiteY33" fmla="*/ 0 h 6460303"/>
              <a:gd name="connsiteX34" fmla="*/ 4451782 w 7429884"/>
              <a:gd name="connsiteY34" fmla="*/ 0 h 6460303"/>
              <a:gd name="connsiteX35" fmla="*/ 711634 w 7429884"/>
              <a:gd name="connsiteY35" fmla="*/ 4926258 h 6460303"/>
              <a:gd name="connsiteX36" fmla="*/ 212049 w 7429884"/>
              <a:gd name="connsiteY36" fmla="*/ 4994633 h 6460303"/>
              <a:gd name="connsiteX37" fmla="*/ 212050 w 7429884"/>
              <a:gd name="connsiteY37" fmla="*/ 4994633 h 6460303"/>
              <a:gd name="connsiteX38" fmla="*/ 143675 w 7429884"/>
              <a:gd name="connsiteY38" fmla="*/ 4495047 h 6460303"/>
              <a:gd name="connsiteX39" fmla="*/ 3556436 w 7429884"/>
              <a:gd name="connsiteY39" fmla="*/ 0 h 6460303"/>
              <a:gd name="connsiteX40" fmla="*/ 2569856 w 7429884"/>
              <a:gd name="connsiteY40" fmla="*/ 0 h 6460303"/>
              <a:gd name="connsiteX41" fmla="*/ 3465201 w 7429884"/>
              <a:gd name="connsiteY41" fmla="*/ 0 h 6460303"/>
              <a:gd name="connsiteX42" fmla="*/ 1054005 w 7429884"/>
              <a:gd name="connsiteY42" fmla="*/ 3175856 h 6460303"/>
              <a:gd name="connsiteX43" fmla="*/ 554420 w 7429884"/>
              <a:gd name="connsiteY43" fmla="*/ 3244231 h 6460303"/>
              <a:gd name="connsiteX44" fmla="*/ 554421 w 7429884"/>
              <a:gd name="connsiteY44" fmla="*/ 3244231 h 6460303"/>
              <a:gd name="connsiteX45" fmla="*/ 486047 w 7429884"/>
              <a:gd name="connsiteY45" fmla="*/ 2744646 h 6460303"/>
              <a:gd name="connsiteX46" fmla="*/ 2569856 w 7429884"/>
              <a:gd name="connsiteY46" fmla="*/ 0 h 6460303"/>
              <a:gd name="connsiteX47" fmla="*/ 1583274 w 7429884"/>
              <a:gd name="connsiteY47" fmla="*/ 0 h 6460303"/>
              <a:gd name="connsiteX48" fmla="*/ 2478619 w 7429884"/>
              <a:gd name="connsiteY48" fmla="*/ 0 h 6460303"/>
              <a:gd name="connsiteX49" fmla="*/ 935829 w 7429884"/>
              <a:gd name="connsiteY49" fmla="*/ 2032053 h 6460303"/>
              <a:gd name="connsiteX50" fmla="*/ 436245 w 7429884"/>
              <a:gd name="connsiteY50" fmla="*/ 2100428 h 6460303"/>
              <a:gd name="connsiteX51" fmla="*/ 436245 w 7429884"/>
              <a:gd name="connsiteY51" fmla="*/ 2100427 h 6460303"/>
              <a:gd name="connsiteX52" fmla="*/ 367872 w 7429884"/>
              <a:gd name="connsiteY52" fmla="*/ 1600843 h 6460303"/>
              <a:gd name="connsiteX53" fmla="*/ 1583274 w 7429884"/>
              <a:gd name="connsiteY53" fmla="*/ 0 h 6460303"/>
              <a:gd name="connsiteX54" fmla="*/ 596693 w 7429884"/>
              <a:gd name="connsiteY54" fmla="*/ 0 h 6460303"/>
              <a:gd name="connsiteX55" fmla="*/ 1492038 w 7429884"/>
              <a:gd name="connsiteY55" fmla="*/ 0 h 6460303"/>
              <a:gd name="connsiteX56" fmla="*/ 850966 w 7429884"/>
              <a:gd name="connsiteY56" fmla="*/ 844373 h 6460303"/>
              <a:gd name="connsiteX57" fmla="*/ 351382 w 7429884"/>
              <a:gd name="connsiteY57" fmla="*/ 912748 h 6460303"/>
              <a:gd name="connsiteX58" fmla="*/ 351383 w 7429884"/>
              <a:gd name="connsiteY58" fmla="*/ 912748 h 6460303"/>
              <a:gd name="connsiteX59" fmla="*/ 283008 w 7429884"/>
              <a:gd name="connsiteY59" fmla="*/ 413163 h 6460303"/>
              <a:gd name="connsiteX60" fmla="*/ 596693 w 7429884"/>
              <a:gd name="connsiteY60" fmla="*/ 0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429884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426781" y="101286"/>
                </a:moveTo>
                <a:cubicBezTo>
                  <a:pt x="7427815" y="490544"/>
                  <a:pt x="7428850" y="879802"/>
                  <a:pt x="7429884" y="1269060"/>
                </a:cubicBezTo>
                <a:lnTo>
                  <a:pt x="6949524" y="1907550"/>
                </a:lnTo>
                <a:cubicBezTo>
                  <a:pt x="5741374" y="3498841"/>
                  <a:pt x="5211399" y="4295503"/>
                  <a:pt x="4763857" y="4786769"/>
                </a:cubicBezTo>
                <a:cubicBezTo>
                  <a:pt x="4316315" y="5278035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lnTo>
                  <a:pt x="7426781" y="101286"/>
                </a:ln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lnTo>
                  <a:pt x="6516179" y="0"/>
                </a:ln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lnTo>
                  <a:pt x="5529597" y="0"/>
                </a:ln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lnTo>
                  <a:pt x="4543018" y="0"/>
                </a:ln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lnTo>
                  <a:pt x="3556436" y="0"/>
                </a:ln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lnTo>
                  <a:pt x="2569856" y="0"/>
                </a:ln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lnTo>
                  <a:pt x="1583274" y="0"/>
                </a:ln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lnTo>
                  <a:pt x="59669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13500000" algn="b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grpSp>
        <p:nvGrpSpPr>
          <p:cNvPr id="16" name="Google Shape;28;p3"/>
          <p:cNvGrpSpPr/>
          <p:nvPr userDrawn="1"/>
        </p:nvGrpSpPr>
        <p:grpSpPr>
          <a:xfrm rot="10800000" flipH="1">
            <a:off x="1" y="3136769"/>
            <a:ext cx="7953306" cy="2027268"/>
            <a:chOff x="-9894852" y="-4493254"/>
            <a:chExt cx="21200407" cy="6522740"/>
          </a:xfrm>
        </p:grpSpPr>
        <p:sp>
          <p:nvSpPr>
            <p:cNvPr id="17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8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cxnSp>
        <p:nvCxnSpPr>
          <p:cNvPr id="19" name="Прямая соединительная линия 18"/>
          <p:cNvCxnSpPr/>
          <p:nvPr userDrawn="1"/>
        </p:nvCxnSpPr>
        <p:spPr>
          <a:xfrm>
            <a:off x="0" y="3219822"/>
            <a:ext cx="781236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3668" y="3361522"/>
            <a:ext cx="5215505" cy="15777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cxnSp>
        <p:nvCxnSpPr>
          <p:cNvPr id="20" name="Прямая соединительная линия 19"/>
          <p:cNvCxnSpPr/>
          <p:nvPr userDrawn="1"/>
        </p:nvCxnSpPr>
        <p:spPr>
          <a:xfrm>
            <a:off x="0" y="5092030"/>
            <a:ext cx="558000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6876255" y="3361522"/>
            <a:ext cx="2235757" cy="17106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30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араллелограмм 6"/>
          <p:cNvSpPr/>
          <p:nvPr userDrawn="1"/>
        </p:nvSpPr>
        <p:spPr>
          <a:xfrm>
            <a:off x="309716" y="0"/>
            <a:ext cx="8534516" cy="510267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  <p:sp>
        <p:nvSpPr>
          <p:cNvPr id="8" name="Параллелограмм 7"/>
          <p:cNvSpPr/>
          <p:nvPr userDrawn="1"/>
        </p:nvSpPr>
        <p:spPr>
          <a:xfrm>
            <a:off x="0" y="0"/>
            <a:ext cx="689487" cy="510267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89488" y="0"/>
            <a:ext cx="7811844" cy="458757"/>
          </a:xfrm>
          <a:prstGeom prst="rect">
            <a:avLst/>
          </a:prstGeom>
        </p:spPr>
        <p:txBody>
          <a:bodyPr vert="horz" wrap="square" lIns="0" tIns="180000" rIns="0" bIns="0" rtlCol="0" anchor="t" anchorCtr="0">
            <a:sp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араллелограмм 5"/>
          <p:cNvSpPr/>
          <p:nvPr userDrawn="1"/>
        </p:nvSpPr>
        <p:spPr>
          <a:xfrm>
            <a:off x="8454513" y="0"/>
            <a:ext cx="689487" cy="510267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17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951">
          <p15:clr>
            <a:srgbClr val="FBAE40"/>
          </p15:clr>
        </p15:guide>
        <p15:guide id="3" pos="45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76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4" r:id="rId2"/>
    <p:sldLayoutId id="2147483701" r:id="rId3"/>
    <p:sldLayoutId id="2147483703" r:id="rId4"/>
    <p:sldLayoutId id="2147483706" r:id="rId5"/>
    <p:sldLayoutId id="2147483702" r:id="rId6"/>
    <p:sldLayoutId id="2147483705" r:id="rId7"/>
    <p:sldLayoutId id="2147483707" r:id="rId8"/>
    <p:sldLayoutId id="2147483709" r:id="rId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/>
          <a:p>
            <a:fld id="{865734E4-975E-4261-A54A-DEB4ADCBA110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17388" y="-92545"/>
            <a:ext cx="8856984" cy="551090"/>
          </a:xfrm>
        </p:spPr>
        <p:txBody>
          <a:bodyPr/>
          <a:lstStyle/>
          <a:p>
            <a:pPr marL="257175" indent="-257175"/>
            <a:r>
              <a:rPr lang="ru-RU" sz="2400" dirty="0" smtClean="0"/>
              <a:t>РТУ МИРЭА     КБ-2 ИКБ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4155926"/>
            <a:ext cx="4896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информационных потребностей подразделений информационно-аналитического мониторинга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55038" y="915566"/>
            <a:ext cx="8619334" cy="102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20955" indent="-6350">
              <a:lnSpc>
                <a:spcPct val="112000"/>
              </a:lnSpc>
              <a:spcAft>
                <a:spcPts val="20"/>
              </a:spcAft>
            </a:pPr>
            <a:r>
              <a:rPr lang="ru-RU" u="sng" dirty="0"/>
              <a:t>Тема </a:t>
            </a:r>
            <a:r>
              <a:rPr lang="ru-RU" u="sng" dirty="0" smtClean="0"/>
              <a:t>1</a:t>
            </a:r>
            <a:r>
              <a:rPr lang="ru-RU" dirty="0" smtClean="0"/>
              <a:t> </a:t>
            </a:r>
            <a:r>
              <a:rPr lang="ru-RU" dirty="0"/>
              <a:t>Организация защиты удаленного доступа</a:t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ru-RU" u="sng" dirty="0"/>
              <a:t>Занятие </a:t>
            </a:r>
            <a:r>
              <a:rPr lang="en-US" u="sng" dirty="0"/>
              <a:t>1</a:t>
            </a:r>
            <a:r>
              <a:rPr lang="ru-RU" u="sng" dirty="0"/>
              <a:t>.</a:t>
            </a:r>
            <a:r>
              <a:rPr lang="ru-RU" dirty="0"/>
              <a:t> Защита доступа к устройствам сети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35786" y="4306839"/>
            <a:ext cx="2664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Доцент: Кирьянов Александр Владимирович</a:t>
            </a:r>
          </a:p>
          <a:p>
            <a:pPr lvl="0"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kiryanov_a@mirea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7801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Первый учебный вопрос. </a:t>
            </a:r>
            <a:br>
              <a:rPr lang="ru-RU" dirty="0" smtClean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устройствам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10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7570"/>
            <a:ext cx="2987824" cy="30522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3347864" y="483518"/>
            <a:ext cx="5796136" cy="2972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Защита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административного доступа – это чрезвычайно важная задача безопасности. Если неуполномоченный сотрудник получает административный доступ к маршрутизатору, он может изменить параметры маршрутизации, отключить функции маршрутизации или обнаружить и получить доступ к другим системам в сети.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endParaRPr lang="ru-RU" sz="1200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рисунке показано несколько важных задач по защите административного доступа к устройствам 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инфраструктуры: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200" b="1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Ограничение </a:t>
            </a:r>
            <a:r>
              <a:rPr lang="ru-RU" sz="1200" b="1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доступности устройства.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 Ограничьте число доступных портов, ограничьте разрешенные коммуникации и способы доступа</a:t>
            </a:r>
            <a:r>
              <a:rPr lang="ru-RU" sz="12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200" b="1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ru-RU" sz="1200" b="1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Фиксация и учет всех попыток доступа.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 В целях аудита записывайте всех, кто и когда входит в устройство, и что он на нем делает.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200" b="1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Аутентификация доступа.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 Обеспечьте предоставление доступа только уполномоченным пользователям, группам и сервисам. Ограничьте число неудачных попыток входа и время между входами</a:t>
            </a:r>
            <a:r>
              <a:rPr lang="ru-RU" sz="12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512" y="3579862"/>
            <a:ext cx="9144000" cy="1414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200" b="1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Авторизация </a:t>
            </a:r>
            <a:r>
              <a:rPr lang="ru-RU" sz="1200" b="1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действий.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 Ограничьте доступность действий и представлений только уполномоченными пользователями, группами или сервисами.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200" b="1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Предоставление </a:t>
            </a:r>
            <a:r>
              <a:rPr lang="ru-RU" sz="1200" b="1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официальных уведомлений.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 При интерактивных сеансах отображайте официальное уведомление, разработанное в сотрудничестве с юристами компании.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Обеспечение 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конфиденциальности данных.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Защищайте локально сохраняемые конфиденциальные данные от просмотра и копирования. Не забывайте, что данные, передающиеся по коммуникационному каналу, могут быть прослушаны, перехвачены и подвержены атакам «человек посередине» (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man-in-the-middle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MITM).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24892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Первый учебный вопрос. </a:t>
            </a:r>
            <a:br>
              <a:rPr lang="ru-RU" dirty="0" smtClean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устройствам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11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9194"/>
            <a:ext cx="189547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1895475" y="523450"/>
            <a:ext cx="7248525" cy="1820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kern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Безопасный локальный и удаленный доступ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Доступ к маршрутизатору в административных целях может осуществляться локально или удаленно.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540385" algn="l"/>
                <a:tab pos="630555" algn="l"/>
              </a:tabLst>
            </a:pPr>
            <a:r>
              <a:rPr lang="ru-RU" sz="1200" b="1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Локальный </a:t>
            </a:r>
            <a:r>
              <a:rPr lang="ru-RU" sz="1200" b="1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доступ.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 Доступ ко всем устройствам сетевой инфраструктуры может выполняться локально. Для локального доступа к маршрутизатору обычно требуется прямое подключение к консольному порту на маршрутизаторе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, а также использование компьютера, на котором запущено ПО эмуляции терминалов, как показано на рис. 1. Администратор должен иметь физический доступ к маршрутизатору и использовать консольный кабель для подключения к консольному порту. Локальный доступ обычно используется для первоначальной конфигурации устройства.</a:t>
            </a:r>
            <a:endParaRPr lang="ru-RU" sz="12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2351137"/>
            <a:ext cx="50863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3867894"/>
            <a:ext cx="5061148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35496" y="3291830"/>
            <a:ext cx="3960440" cy="161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200" b="1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Удаленный </a:t>
            </a:r>
            <a:r>
              <a:rPr lang="ru-RU" sz="1200" b="1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доступ.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 Администраторы могут также входить на инфраструктурные устройства удаленно, как показано на рисунках 2 и 3. Хотя для этого доступен вариант со вспомогательным (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aux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) портом, наиболее распространенными видами доступа являются подключения к маршрутизатору по протоколам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Telnet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, SSH, HTTP, HTTPS или SNMP с компьютера. Компьютер может быть как в локальной сети, так и в удаленной.</a:t>
            </a:r>
            <a:endParaRPr lang="ru-RU" sz="12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70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Первый учебный вопрос. </a:t>
            </a:r>
            <a:br>
              <a:rPr lang="ru-RU" dirty="0" smtClean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устройствам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498772"/>
            <a:ext cx="9144000" cy="1820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Некоторые протоколы удаленного доступа отправляют на маршрутизатор данные, включая имена пользователей и пароли, в виде простого текста. Если злоумышленник может собрать сетевой трафик, когда администратор удаленно входит на маршрутизатор, то этот злоумышленник может завладеть паролями или данными о конфигурации маршрутизатора. Поэтому предпочтительно разрешать только локальный доступ к маршрутизатору. Однако в некоторых случаях удаленный доступ может быть также необходим. При удаленном доступе к маршрутизатору необходимо соблюдать следующие меры предосторожности.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Шифруйте весь трафик между компьютером администратора и маршрутизатором. Например, вместо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Telnet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используйте SSH версии 2 или вместо HTTP используйте HTTPS.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Создайте выделенную сеть управления, как показано на рис. 4. Сеть управления должна включать только идентифицированные административные хосты и подключения к выделенному интерфейсу на маршрутизаторе.</a:t>
            </a:r>
            <a:endParaRPr lang="ru-RU" sz="12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319463"/>
            <a:ext cx="4896544" cy="24845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4860032" y="2283718"/>
            <a:ext cx="4320480" cy="2780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Сконфигурируйте фильтр пакетов, чтобы доступ к маршрутизатору могли иметь только идентифицированные административные хосты и предпочтительные протоколы. Например, для инициирования подключения к маршрутизаторам к сети разрешите только SSH-запросы с IP-адреса хоста администрирования.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Сконфигурируйте и установите VPN-подключение к локальной сети до подключения к интерфейсу управления маршрутизатором.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Эти меры предосторожности важно предпринимать, но они не смогут полностью защитить сеть. Также необходимо использовать и другие способы защиты. Одним из базовых и важных способов является использование надежных паролей.</a:t>
            </a:r>
            <a:endParaRPr lang="ru-RU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50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Второй учебный вопрос. </a:t>
            </a:r>
            <a:br>
              <a:rPr lang="ru-RU" dirty="0" smtClean="0"/>
            </a:br>
            <a:r>
              <a:rPr lang="ru-RU" dirty="0"/>
              <a:t>Защита сети с использованием паролей</a:t>
            </a:r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13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543550" y="483518"/>
            <a:ext cx="36004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Надежные пароли</a:t>
            </a:r>
            <a:endParaRPr lang="ru-RU" sz="1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Злоумышленники применяют разные методы для обнаружения административных паролей. Они могут заглядывать пользователю через плечо, стараться угадать пароль, владея личной информацией пользователя, или перехватывать пакеты, содержащие файлы конфигурации в виде простого текста. Для получения паролей злоумышленник может также воспользоваться взломщиком паролей, например программой L0phtCrack (рис. 1) или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Cain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&amp;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Abel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332"/>
            <a:ext cx="554355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-1" y="4517707"/>
            <a:ext cx="725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Администраторы должны гарантировать применение надежных паролей во всей сети. Следуйте рекомендациям по созданию надежных паролей для защиты таких ресурсов, как маршрутизаторы и коммутаторы. Рекомендации по созданию надежных паролей представлены на рис. 2. 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053" y="532967"/>
            <a:ext cx="3567947" cy="461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04" y="552796"/>
            <a:ext cx="5608557" cy="10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646"/>
            <a:ext cx="5576054" cy="632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73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74846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14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483519"/>
            <a:ext cx="4464496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4427986" y="483518"/>
            <a:ext cx="4716014" cy="3807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kern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безопасности </a:t>
            </a:r>
            <a:r>
              <a:rPr lang="ru-RU" sz="1200" b="1" kern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доступа</a:t>
            </a:r>
            <a:r>
              <a:rPr lang="en-US" sz="1200" b="1" kern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Как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показано на рис. 1, для повышения безопасности паролей можно воспользоваться разными командами конфигурации маршрутизатора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200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457200" algn="just" fontAlgn="base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 умолчанию минимальная длина пароля – 6 символов. Для увеличения минимальной длины пароля воспользуйтесь командой режима глобальной конфигурации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passwords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min-length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457200" algn="just" fontAlgn="base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 умолчанию, за исключением пароля, сгенерированного командой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secret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пароли маршрутизаторов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Cisco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хранятся в виде простого текста в файлах конфигурации загрузки и запуска маршрутизатора. Для шифрования всех паролей, передаваемых простым текстом, используйте команду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password-encryption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режиме глобальной конфигурации. Как показано на рис. 2, шифрование очень просто взламывается, если использовать подходящий инструмент. Поэтому эта команда не должна использоваться с целью зашиты файлов конфигурации от серьезных атак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457200" algn="just" fontAlgn="base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 умолчанию интерфейс администратора остается активным, с выполненным входом, в течение 10 минут с момента активности последнего сеанса. </a:t>
            </a:r>
            <a:endParaRPr lang="ru-RU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5442"/>
            <a:ext cx="4427986" cy="24489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0" y="4155926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 fontAlgn="base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отключить неконтролируемые подключения, воспользуйтесь командой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exec-timeout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minutes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seconds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в режиме конфигурации линий для каждой из линий, которые конфигурируются для доступа.</a:t>
            </a:r>
          </a:p>
          <a:p>
            <a:pPr indent="457200"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также отключить процесс EXEC для определенной линии, например порта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aux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используя команду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режиме конфигурации линий. Эта команда разрешает только исходящее подключение по линии, отключая процесс EXEC для подключений, которые могут пытаться отправлять незатребованные данные на маршрутизатор.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89488" y="-236562"/>
            <a:ext cx="7811844" cy="735756"/>
          </a:xfrm>
          <a:prstGeom prst="rect">
            <a:avLst/>
          </a:prstGeom>
        </p:spPr>
        <p:txBody>
          <a:bodyPr vert="horz" wrap="square" lIns="0" tIns="18000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ru-RU" smtClean="0"/>
              <a:t>Второй учебный вопрос. </a:t>
            </a:r>
            <a:br>
              <a:rPr lang="ru-RU" smtClean="0"/>
            </a:br>
            <a:r>
              <a:rPr lang="ru-RU" smtClean="0"/>
              <a:t>Защита сети с использованием паролей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78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23478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15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4657"/>
            <a:ext cx="4415790" cy="21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4415790" y="483518"/>
            <a:ext cx="4728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пароля </a:t>
            </a:r>
            <a:r>
              <a:rPr lang="ru-RU" sz="1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Secret</a:t>
            </a:r>
            <a:endParaRPr lang="ru-RU" sz="1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Хеши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MD5 больше не считаются безопасными, так как злоумышленники могут воссоздавать сертификаты подлинности. После этого злоумышленники могут сфальсифицировать любой веб-сайт. Команда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enable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secret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password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показанная на рис. 1, использует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хеш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MD5 по умолчанию. Поэтому сегодня рекомендуется, чтобы все секретные пароли конфигурировались с использованием паролей типа 8 или 9. Тип 8 и тип 9 были представлены в ОС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IOS 15.3(3)M. В них используется шифрование SHA. Так как тип 9 несколько надежнее, чем тип 8, он будет использоваться в качестве примера в этом курсе (всегда, когда это разрешено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IOS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US" sz="1200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 рис. 2 показано, что конфигурирование шифрования типа 9 не так просто, как может показаться. Нельзя просто ввести команду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secret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незашифрованный пароль. Чтобы воспользоваться этой формой команды, нужно вставить зашифрованный пароль, который можно скопировать из конфигурации другого маршрутизатора. 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4415790" cy="20065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0" y="45159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Чтобы ввести незашифрованный пароль, воспользуйтесь синтаксисом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enable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algorithm-type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показанным на рис. 3. 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03798"/>
            <a:ext cx="4619620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689488" y="-236562"/>
            <a:ext cx="7811844" cy="735756"/>
          </a:xfrm>
          <a:prstGeom prst="rect">
            <a:avLst/>
          </a:prstGeom>
        </p:spPr>
        <p:txBody>
          <a:bodyPr vert="horz" wrap="square" lIns="0" tIns="18000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ru-RU" smtClean="0"/>
              <a:t>Второй учебный вопрос. </a:t>
            </a:r>
            <a:br>
              <a:rPr lang="ru-RU" smtClean="0"/>
            </a:br>
            <a:r>
              <a:rPr lang="ru-RU" smtClean="0"/>
              <a:t>Защита сети с использованием паролей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6260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23478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16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483518"/>
            <a:ext cx="3744416" cy="15342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672408" y="516382"/>
            <a:ext cx="5436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Пример конфигурации показан на рис. 4. Обратите внимание, что текущая конфигурация теперь показывает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enable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secret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password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типа 9.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82407"/>
            <a:ext cx="5436096" cy="17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-36512" y="1995686"/>
            <a:ext cx="3744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Шифрование типов 8 и 9 было также представлено в ОС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IOS 15.3(3)M для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username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secret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Аналогично команде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enable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secret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если вы просто введете пользователя с командой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username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secret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шифрование по умолчанию будет MD5. 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27550" y="3118197"/>
            <a:ext cx="5416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Используйте команду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username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algorithm-type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задания шифрования типа 9. Синтаксис показан на рис. 5, там же приведен пример.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1" y="3177430"/>
            <a:ext cx="2938058" cy="196606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035672" y="3723878"/>
            <a:ext cx="6072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 целях обратной совместимости, в 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IOS доступны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enable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password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username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password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line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password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Эти команды не используют шифрование по умолчанию. В лучшем случае они могут использовать шифрование типа 7, как показано на рис. 6. Поэтому эти команды мы в данном курсе рассматривать не будем.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689488" y="-236562"/>
            <a:ext cx="7811844" cy="735756"/>
          </a:xfrm>
          <a:prstGeom prst="rect">
            <a:avLst/>
          </a:prstGeom>
        </p:spPr>
        <p:txBody>
          <a:bodyPr vert="horz" wrap="square" lIns="0" tIns="18000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ru-RU" smtClean="0"/>
              <a:t>Второй учебный вопрос. </a:t>
            </a:r>
            <a:br>
              <a:rPr lang="ru-RU" smtClean="0"/>
            </a:br>
            <a:r>
              <a:rPr lang="ru-RU" smtClean="0"/>
              <a:t>Защита сети с использованием паролей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8449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23478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17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283968" y="483518"/>
            <a:ext cx="486003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Защита доступа к линии</a:t>
            </a:r>
            <a:endParaRPr lang="ru-RU" sz="1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 умолчанию консольный и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aux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-порты не требуют пароля для административного доступа. Кроме того, команда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password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сконфигурированная на консоли,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vty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и вспомогательные (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aux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линии могут использовать только тип 7. Таким образом, для аутентификации по имени пользователя/паролю консольную и вспомогательную линии нужно конфигурировать с помощью команды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local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Кроме того,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vty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-линии должны конфигурироваться только для SSH-доступа, как показано на рис. 1.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9194"/>
            <a:ext cx="4077057" cy="14964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1995686"/>
            <a:ext cx="4139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Воспользуйтесь программой проверки синтаксиса (см. рис. 2), чтобы защитить административный доступ к маршрутизатору R2.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" y="2595027"/>
            <a:ext cx="4412615" cy="2677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4458721" y="2917944"/>
            <a:ext cx="4572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Некоторые устройства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имеют более пяти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vty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-линий. Прежде чем настроить пароль, проверьте количество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vty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-линий в текущей конфигурации. Например, коммутаторы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одновременно поддерживают до 16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vty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-линий, пронумерованных от 0 до 15.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89488" y="-236562"/>
            <a:ext cx="7811844" cy="735756"/>
          </a:xfrm>
          <a:prstGeom prst="rect">
            <a:avLst/>
          </a:prstGeom>
        </p:spPr>
        <p:txBody>
          <a:bodyPr vert="horz" wrap="square" lIns="0" tIns="18000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ru-RU" smtClean="0"/>
              <a:t>Второй учебный вопрос. </a:t>
            </a:r>
            <a:br>
              <a:rPr lang="ru-RU" smtClean="0"/>
            </a:br>
            <a:r>
              <a:rPr lang="ru-RU" smtClean="0"/>
              <a:t>Защита сети с использованием паролей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9475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23478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18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139952" y="483518"/>
            <a:ext cx="49989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Усовершенствование процесса входа в систему</a:t>
            </a:r>
            <a:endParaRPr lang="ru-RU" sz="1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Применение паролей и локальной аутентификации не может предотвратить целевую атаку на устройство. Усовершенствованные возможности входа в систему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IOS, показанные на рис. 1, 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позволяют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483518"/>
            <a:ext cx="4104456" cy="100811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5497" y="3147814"/>
            <a:ext cx="50244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 умолчанию баннеры отключены и должны включаться явным образом. Используйте команду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banner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 режиме глобальной конфигурации, как показано на рис. 2, чтобы задать соответствующие сообщения. Баннеры защищают организацию с юридической стороны. Важно правильно формулировать сообщения, которые будут отображаться на баннере, поэтому до размещения баннеров на сетевых маршрутизаторах рекомендуется проконсультироваться с юристами. Никогда не используйте слова «добро пожаловать» или любое другое известное приветствие, которое можно интерпретировать как приглашение к использованию сети.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23678"/>
            <a:ext cx="4051853" cy="33171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35496" y="1412071"/>
            <a:ext cx="910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обеспечить усиленную защиту за счет замедления таких атак, как словарные атаки и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DoS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-атаки. Включения профиля обнаружения позволяет сконфигурировать сетевое устройство так, чтобы оно отказывало в дальнейших запросах на подключение (или блокировало вход в систему) в случае повторных неудачных попыток 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входа</a:t>
            </a:r>
            <a:r>
              <a:rPr lang="en-US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496" y="1988135"/>
            <a:ext cx="5024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Такую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блокировку можно задать на некоторый период времени, который называется «период тишины». Списки контроля доступа (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access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control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lists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ACL) могут использоваться для разрешения легитимных подключений с адресов известных системных администраторов.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89488" y="-236562"/>
            <a:ext cx="7811844" cy="735756"/>
          </a:xfrm>
          <a:prstGeom prst="rect">
            <a:avLst/>
          </a:prstGeom>
        </p:spPr>
        <p:txBody>
          <a:bodyPr vert="horz" wrap="square" lIns="0" tIns="18000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ru-RU" smtClean="0"/>
              <a:t>Второй учебный вопрос. </a:t>
            </a:r>
            <a:br>
              <a:rPr lang="ru-RU" smtClean="0"/>
            </a:br>
            <a:r>
              <a:rPr lang="ru-RU" smtClean="0"/>
              <a:t>Защита сети с использованием паролей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1360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23478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19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12073"/>
            <a:ext cx="4385936" cy="2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349424" y="547975"/>
            <a:ext cx="479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Конфигурирование расширенных функций входа в систему</a:t>
            </a:r>
            <a:endParaRPr lang="ru-RU" sz="1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Команды усовершенствованного входа в систему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IOS, показанные на рис. 1, позволяют повысить безопасность виртуального входа. 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24" y="1347614"/>
            <a:ext cx="4794576" cy="18342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0" y="307580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 рис. 2 показан пример конфигурации. Команда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block-for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может обеспечивать защиту от 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DoS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-атак за счет отключения входа в систему в случае повторных неудачных попыток входа (количество неудачных попыток задается предварительно). Команда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quiet-mode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выполняет сопоставление со списком ACL, в котором указаны разрешенные хосты. Таким образом гарантируется, что попытки входа на маршрутизатор могут идти только со стороны авторизованных хостов. Команда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delay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определяет, сколько секунд пользователь должен подождать до новой попытки после неудачной попытки входа. Команды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on-success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и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on-failure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фиксируют удачные и неудачные попытки входа.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20383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Такие возможности усовершенствованного входа не применяются для консольных подключений. Для таких подключений подразумевается, что только авторизованный персонал имеет физический доступ к устройствам.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Такие функции усовершенствованного входа могут быть включены только в том случае, если для аутентификации для локального и удаленного доступа используется локальная база данных. Если же линии сконфигурированы для аутентификации только по паролю, функции усовершенствованного входа включить нельзя.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Второй учебный вопрос. </a:t>
            </a:r>
            <a:br>
              <a:rPr lang="ru-RU" dirty="0" smtClean="0"/>
            </a:br>
            <a:r>
              <a:rPr lang="ru-RU" dirty="0"/>
              <a:t>Защита сети с использованием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1083886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/>
          <a:p>
            <a:fld id="{865734E4-975E-4261-A54A-DEB4ADCBA11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17388" y="-164553"/>
            <a:ext cx="8856984" cy="551090"/>
          </a:xfrm>
        </p:spPr>
        <p:txBody>
          <a:bodyPr/>
          <a:lstStyle/>
          <a:p>
            <a:pPr marL="257175" indent="-257175"/>
            <a:r>
              <a:rPr lang="ru-RU" sz="2400" dirty="0" smtClean="0"/>
              <a:t>Учебные вопросы и цели занятия: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915566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 Защита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сетевой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инфрастуктуры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сети с использованием паролей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Защита сети по протоколу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928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778306" y="123478"/>
            <a:ext cx="474214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860032" y="411510"/>
            <a:ext cx="4392488" cy="1436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kern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Включение расширенных функций входа в </a:t>
            </a:r>
            <a:r>
              <a:rPr lang="ru-RU" sz="1200" b="1" kern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систему</a:t>
            </a:r>
            <a:r>
              <a:rPr lang="ru-RU" sz="1200" b="1" kern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Чтобы устройство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IOS смогло обнаружить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DoS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-атаку, воспользуйтесь командой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block-for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Все остальные функции усовершенствованного входа отключены до тех пор, пока не будет сконфигурирована команда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block-for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На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показан синтаксис команды и пример конфигурации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block-for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779662"/>
            <a:ext cx="9144000" cy="272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</a:pP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82"/>
            <a:ext cx="4914900" cy="129540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652120" y="2787774"/>
            <a:ext cx="3600400" cy="239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Когда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режим «тишины» включен, все попытки входа, включая действующий административный доступ, запрещены. Однако, чтобы обеспечить постоянный доступ (например, административный доступ к определенным хостам) к критически важным хостам, такое поведение можно изменить с помощью списка ACL. Список ACL создается и определяется с использованием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quiet-mode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access-class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как показано на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рисунке.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 время режима «тишины» доступ к устройству будут иметь только хосты, указанные в списке ACL.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6" y="3147814"/>
            <a:ext cx="5689702" cy="1923421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-36512" y="1779662"/>
            <a:ext cx="9180512" cy="124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 частности, команда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block-for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выполняет мониторинг входа на устройство и работает в двух режимах: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b="1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Обычный режим.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Также называется режимом наблюдения. Маршрутизатор считает число неудачных попыток входа за указанный период времени.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b="1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Режим тишины.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Также называется периодом «тишины». Если число неудачных попыток входа превышает заданное пороговое значение, все попытки входа с использованием протоколов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Telnet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, SSH и HTTР блокируются на время, указанное для команды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block-for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Второй учебный вопрос. </a:t>
            </a:r>
            <a:br>
              <a:rPr lang="ru-RU" dirty="0" smtClean="0"/>
            </a:br>
            <a:r>
              <a:rPr lang="ru-RU" dirty="0"/>
              <a:t>Защита сети с использованием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2416649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778306" y="123478"/>
            <a:ext cx="474214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21</a:t>
            </a:r>
            <a:endParaRPr lang="en-US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559130"/>
            <a:ext cx="9144000" cy="91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 использовании команды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block-for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между попытками входа автоматически устанавливается задержка в одну секунду. Чтобы осложнить жизнь злоумышленнику, время задержки между попытками входа можно увеличить с помощью команды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delay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как показано на 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ниже.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Эта команда позволяет задать одинаковую задержку между последовательными попытками входа. Задержка устанавливается для всех попыток входа, как удачных, так и неудачных.</a:t>
            </a:r>
            <a:endParaRPr lang="ru-RU" sz="13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6" y="1491630"/>
            <a:ext cx="7166914" cy="17281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3507854"/>
            <a:ext cx="9144000" cy="70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Команды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block-for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quiet-mode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access-class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delay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позволяют блокировать неудачные попытки входа на ограниченный период времени. Однако они не могут помешать злоумышленнику снова пытаться войти в систему. Как же администратору узнать, что кто-то пытается проникнуть в сеть, пытаясь подобрать пароль?</a:t>
            </a:r>
            <a:endParaRPr lang="ru-RU" sz="13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Второй учебный вопрос. </a:t>
            </a:r>
            <a:br>
              <a:rPr lang="ru-RU" dirty="0" smtClean="0"/>
            </a:br>
            <a:r>
              <a:rPr lang="ru-RU" dirty="0"/>
              <a:t>Защита сети с использованием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1589415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778306" y="123478"/>
            <a:ext cx="474214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22</a:t>
            </a:r>
            <a:endParaRPr lang="en-US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48351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Неудачные попытки входа</a:t>
            </a:r>
            <a:endParaRPr lang="ru-RU" sz="1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Как показано на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рисунке,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существует три команды, которые можно сконфигурировать, чтобы помочь администратору обнаружить атаку с подбором пароля. Каждая команда позволяет устройству генерировать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syslog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-сообщения для удачных или неудачных попыток входа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069479"/>
            <a:ext cx="5410200" cy="63817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113159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/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Первые две команды,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on-success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on-failure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генерируют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syslog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-сообщения для удачных и неудачных попыток входа. 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1707654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/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Число попыток входа до того, как будет сгенерировано сообщение о входе, можно указать с использованием синтаксиса [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 где значение по умолчанию = 1 попытка. Допустимый диапазон от 1 до 65535.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 качестве альтернативного варианта команде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on-failure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сконфигурировать команду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создавать сообщение о входе в случае превышения частоты неудачных попыток входа.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3349"/>
            <a:ext cx="55721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5572125" y="2423666"/>
            <a:ext cx="35718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Используйте команду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show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чтобы проверить параметры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block-for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текущий режим. </a:t>
            </a:r>
            <a:endParaRPr lang="ru-RU" sz="1200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маршрутизатор R1 был сконфигурирован таким образом, чтобы блокировать хосты входа на 120 секунд в случае, если в течение 60 секунд произошло более пяти неудачных попыток входа. Маршрутизатор R1 также подтверждает, что текущий режим является обычным (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normal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и что за прошедшие 55 секунд произошло четыре неудачных попытки входа, так как в обычном режиме еще остается 5 секунд.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Второй учебный вопрос. </a:t>
            </a:r>
            <a:br>
              <a:rPr lang="ru-RU" dirty="0" smtClean="0"/>
            </a:br>
            <a:r>
              <a:rPr lang="ru-RU" dirty="0"/>
              <a:t>Защита сети с использованием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642747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778306" y="123478"/>
            <a:ext cx="474214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23</a:t>
            </a:r>
            <a:endParaRPr lang="en-US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-36512" y="48953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следующих рисунках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показано, что происходит в случае превышения порогового значения неудачных попыток.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973807"/>
            <a:ext cx="5276850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927" y="1851670"/>
            <a:ext cx="27241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Второй учебный вопрос. </a:t>
            </a:r>
            <a:br>
              <a:rPr lang="ru-RU" dirty="0" smtClean="0"/>
            </a:br>
            <a:r>
              <a:rPr lang="ru-RU" dirty="0"/>
              <a:t>Защита сети с использованием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1622403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778306" y="123478"/>
            <a:ext cx="474214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24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518"/>
            <a:ext cx="5400675" cy="269557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436096" y="483518"/>
            <a:ext cx="3707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/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 рисунке показан итоговый статус с использованием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show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Обращаем внимание, что теперь маршрутизатор находится в режиме «тишины» и будет оставаться в нем еще 105 секунд. R1 также определяет, что ACL-список PERMIT-ADMIN содержит список хостов, к которым можно подключаться во время режима «тишины».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Команда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show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failures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отображает дополнительную информацию о неудачных попытках, например IP-адрес, с которого происходили неудачные попытки входа. </a:t>
            </a:r>
            <a:endParaRPr lang="ru-RU" sz="1200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endParaRPr lang="ru-RU" sz="1200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endParaRPr lang="ru-RU" sz="1200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следующем рисунке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показан пример результата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show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failures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20" y="3411438"/>
            <a:ext cx="5438775" cy="1752600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Второй учебный вопрос. </a:t>
            </a:r>
            <a:br>
              <a:rPr lang="ru-RU" dirty="0" smtClean="0"/>
            </a:br>
            <a:r>
              <a:rPr lang="ru-RU" dirty="0"/>
              <a:t>Защита сети с использованием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3809708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778306" y="123478"/>
            <a:ext cx="474214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24</a:t>
            </a:r>
            <a:endParaRPr lang="en-US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4860032" y="617656"/>
            <a:ext cx="4283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Команды маршрутизатора и коммутатора для клиентов </a:t>
            </a:r>
            <a:r>
              <a:rPr lang="ru-RU" sz="1200" dirty="0" err="1"/>
              <a:t>syslog</a:t>
            </a:r>
            <a:endParaRPr lang="ru-RU" sz="1200" dirty="0"/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маршрутизатора для отправки системных сообщений на сервер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syslog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где они могут храниться, фильтроваться и анализироваться, выполняется в три шага:</a:t>
            </a:r>
          </a:p>
          <a:p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1.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режиме глобальной настройки используйте команду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logging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для настройки имени хоста адресата или IPv4-адреса системного журнала.</a:t>
            </a:r>
          </a:p>
          <a:p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2.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Укажите, какие сообщения следует отправлять на сервер системного журнала с помощью команды режима глобальной настройки уровня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logging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чтобы отправлять только сообщения уровня 4 и ниже (0—4), используйте одну из следующих двух эквивалентных команд.</a:t>
            </a:r>
          </a:p>
          <a:p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3.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необходимости настройте интерфейс источника, используя команду режима глобальной настройки 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logging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source-interface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тип_интерфейса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номер_интерфейса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можно настроить, чтобы пакеты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syslog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содержали адрес IPv4 или IPv6 конкретного интерфейса независимо от того, какой интерфейс используется для отправки пакета с маршрутизатора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Второй учебный вопрос. </a:t>
            </a:r>
            <a:br>
              <a:rPr lang="ru-RU" dirty="0" smtClean="0"/>
            </a:br>
            <a:r>
              <a:rPr lang="ru-RU" dirty="0"/>
              <a:t>Защита сети с использованием паролей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4957" t="24401" r="47484" b="31801"/>
          <a:stretch/>
        </p:blipFill>
        <p:spPr>
          <a:xfrm>
            <a:off x="107504" y="869772"/>
            <a:ext cx="4680520" cy="30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6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92546"/>
            <a:ext cx="7811844" cy="458757"/>
          </a:xfrm>
        </p:spPr>
        <p:txBody>
          <a:bodyPr/>
          <a:lstStyle/>
          <a:p>
            <a:r>
              <a:rPr lang="ru-RU" dirty="0" smtClean="0"/>
              <a:t>Выводы по второму вопросу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748464" y="209674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15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39850"/>
            <a:ext cx="5760640" cy="3176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756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2604" y="-236562"/>
            <a:ext cx="7811844" cy="735756"/>
          </a:xfrm>
        </p:spPr>
        <p:txBody>
          <a:bodyPr/>
          <a:lstStyle/>
          <a:p>
            <a:r>
              <a:rPr lang="ru-RU" dirty="0" smtClean="0"/>
              <a:t>Третий учебный вопрос. </a:t>
            </a:r>
            <a:br>
              <a:rPr lang="ru-RU" dirty="0" smtClean="0"/>
            </a:br>
            <a:r>
              <a:rPr lang="ru-RU" dirty="0"/>
              <a:t>Защита сети по протоколу SSH</a:t>
            </a:r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75902"/>
            <a:ext cx="452588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26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03848" y="483518"/>
            <a:ext cx="5898161" cy="2204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kern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Шаги для настройки </a:t>
            </a:r>
            <a:r>
              <a:rPr lang="ru-RU" sz="1200" b="1" kern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SSH</a:t>
            </a:r>
            <a:r>
              <a:rPr lang="ru-RU" sz="1200" b="1" kern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Прежде чем сконфигурировать SSH, маршрутизатор должен обеспечить соответствие четырем требованиям: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Запустить версию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IOS, поддерживающую SSH.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Использовать уникальное имя хоста.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Использовать правильное имя домена сети.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Поддерживать конфигурацию для локальной аутентификации или сервисов ААА.</a:t>
            </a:r>
            <a:endParaRPr lang="ru-RU" sz="1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приведен пример пяти шагов, необходимых для конфигурирования маршрутизатора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для поддержки SSH с локальной 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аутентификацией:</a:t>
            </a:r>
          </a:p>
          <a:p>
            <a:pPr marL="6350" marR="43815" indent="450215" algn="just">
              <a:lnSpc>
                <a:spcPct val="104000"/>
              </a:lnSpc>
            </a:pPr>
            <a:r>
              <a:rPr lang="ru-RU" sz="1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Шаг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1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Сконфигурируйте имя IP-домена сети, используя команду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domain-name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domain-name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в режиме глобальной конфигурации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2695220"/>
            <a:ext cx="9144000" cy="239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Шаг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2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Необходимо сгенерировать односторонние секретные ключи, чтобы маршрутизатор смог зашифровать SSH-трафик. Эти ключи называются ассиметричными ключами. Для генерации ключей ПО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IOS использует алгоритм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Rivest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Shamir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Adleman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(RSA). Чтобы создать RSA-ключ, используйте команду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crypto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key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generate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rsa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general-keys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modulus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modulus-size</a:t>
            </a:r>
            <a:r>
              <a:rPr lang="ru-RU" sz="1200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 режиме глобальной конфигурации. Числовая характеристика определяет размер RSA-ключа и может быть настроена в диапазоне от 360 до 4096 бит. Чем больше эта характеристика, тем надежнее RSA-ключ. Однако ключи с большими числовыми значениями дольше генерировать, шифровать и расшифровывать. Минимальная рекомендуемая длина ключа 1024 бита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После 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того как RSA-ключи сгенерированы, SSH включается автоматически.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Шаг 3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маршрутизаторах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по умолчанию используется протокол SSH версии 2, версию 2 можно настроить вручную с помощью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ssh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version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2 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режима глобальной конфигурации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Шаг 4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Проверьте, что имеется действительная запись имени пользователя локальной базы данных. Если ее нет, создайте ее с помощью команды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username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algorithm-type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scrypt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secret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secret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.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Шаг 5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Активируйте входящие сеансы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vty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SSH с помощью команд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vty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-линии,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local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transport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input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ssh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7" y="483518"/>
            <a:ext cx="32099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7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75902"/>
            <a:ext cx="452588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27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9" y="627534"/>
            <a:ext cx="4942922" cy="432048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20072" y="1347614"/>
            <a:ext cx="3707904" cy="2381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проверки SSH и отображения сгенерированных ключей используйте команду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show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crypto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key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mypubkey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rsa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в привилегированном режиме. Если пары ключей уже есть, рекомендуется перезаписать их с помощью команды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crypto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key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zeroize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rsa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Если пары ключей уже есть, рекомендуется удалить их с помощью команды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crypto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key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zeroize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rsa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1300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endParaRPr lang="ru-RU" sz="1300" dirty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показан пример проверки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шифроключей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SSH и удаления старых ключей.</a:t>
            </a:r>
            <a:endParaRPr lang="ru-RU" sz="13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792604" y="-236562"/>
            <a:ext cx="7811844" cy="735756"/>
          </a:xfrm>
        </p:spPr>
        <p:txBody>
          <a:bodyPr/>
          <a:lstStyle/>
          <a:p>
            <a:r>
              <a:rPr lang="ru-RU" dirty="0" smtClean="0"/>
              <a:t>Третий учебный вопрос. </a:t>
            </a:r>
            <a:br>
              <a:rPr lang="ru-RU" dirty="0" smtClean="0"/>
            </a:br>
            <a:r>
              <a:rPr lang="ru-RU" dirty="0"/>
              <a:t>Защита сети по протоколу SSH</a:t>
            </a:r>
          </a:p>
        </p:txBody>
      </p:sp>
    </p:spTree>
    <p:extLst>
      <p:ext uri="{BB962C8B-B14F-4D97-AF65-F5344CB8AC3E}">
        <p14:creationId xmlns:p14="http://schemas.microsoft.com/office/powerpoint/2010/main" val="197835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75902"/>
            <a:ext cx="452588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28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92604" y="-236562"/>
            <a:ext cx="7811844" cy="735756"/>
          </a:xfrm>
        </p:spPr>
        <p:txBody>
          <a:bodyPr/>
          <a:lstStyle/>
          <a:p>
            <a:r>
              <a:rPr lang="ru-RU" dirty="0" smtClean="0"/>
              <a:t>Третий учебный вопрос. </a:t>
            </a:r>
            <a:br>
              <a:rPr lang="ru-RU" dirty="0" smtClean="0"/>
            </a:br>
            <a:r>
              <a:rPr lang="ru-RU" dirty="0"/>
              <a:t>Защита сети по протоколу SSH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283968" y="483518"/>
            <a:ext cx="4834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Изменение настроек SSH</a:t>
            </a:r>
            <a:endParaRPr lang="ru-RU" sz="1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проверки дополнительных параметров команды SSH используйте команду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show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ssh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как показано на </a:t>
            </a:r>
            <a:r>
              <a:rPr lang="ru-RU" sz="1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рисунке. 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483518"/>
            <a:ext cx="4104456" cy="238038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283968" y="1014864"/>
            <a:ext cx="48344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Можно также изменить период ожидания SSH и количество попыток аутентификации. Используйте команду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ssh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time-out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seconds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в режиме глобальной конфигурации, чтобы изменить период ожидания по умолчанию, равный 120 секундам. Таким образом можно настроить, за сколько секунд протокол SSH должен аутентифицировать пользователя. После аутентификации запускается сеанс ввода, и для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vty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конфигурируется стандартный период ожидания сеанса ввода.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 умолчанию пользователю дается три попытки, чтобы ввести правильный пароль. Затем он будет отключен. Чтобы настроить другое число последовательных попыток для SSH, используйте команду 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ssh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authentication-retries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200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integer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в режиме глобальной конфигурации.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9552" y="3570291"/>
            <a:ext cx="79208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Воспользуйтесь программой проверки 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синтаксиса,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чтобы включить SSH на маршрутизаторе R2.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4" y="1241742"/>
            <a:ext cx="5144095" cy="3634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938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92546"/>
            <a:ext cx="7811844" cy="458757"/>
          </a:xfrm>
        </p:spPr>
        <p:txBody>
          <a:bodyPr/>
          <a:lstStyle/>
          <a:p>
            <a:r>
              <a:rPr lang="ru-RU" dirty="0" smtClean="0"/>
              <a:t>Вступительная часть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843558"/>
            <a:ext cx="8280920" cy="217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Обеспечение безопасности проходящего сетевого трафика и внимательное изучение входящего трафика являются критически важными аспектами сетевой безопасности. Защита граничного маршрутизатора, который подключается к внешней сети, – это важный первый шаг в обеспечении безопасности сети.</a:t>
            </a:r>
            <a:endParaRPr lang="ru-RU" sz="13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Защищая сеть, не менее важно защищать сами устройства. Это включает использование интерфейса командной строки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IOS для внедрения проверенных способов физической защиты маршрутизатора и защиты административного доступа к маршрутизатору. Некоторые из этих способов включают обеспечение безопасности административного доступа, в том числе: ведение паролей, конфигурирование расширенных функций виртуальной учетной записи и внедрение протокола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Secure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Shell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(SSH). Так как не все ИТ-специалисты должны иметь одинаковый уровень доступа к устройствам инфраструктуры, определение административных ролей с точки зрения доступа – это еще один важный аспект защиты устройств инфраструктуры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3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4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75902"/>
            <a:ext cx="452588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29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92604" y="-236562"/>
            <a:ext cx="7811844" cy="735756"/>
          </a:xfrm>
        </p:spPr>
        <p:txBody>
          <a:bodyPr/>
          <a:lstStyle/>
          <a:p>
            <a:r>
              <a:rPr lang="ru-RU" dirty="0" smtClean="0"/>
              <a:t>Третий учебный вопрос. </a:t>
            </a:r>
            <a:br>
              <a:rPr lang="ru-RU" dirty="0" smtClean="0"/>
            </a:br>
            <a:r>
              <a:rPr lang="ru-RU" dirty="0"/>
              <a:t>Защита сети по протоколу SSH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868144" y="627534"/>
            <a:ext cx="3275856" cy="3357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43815" indent="443865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kern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Подключение к маршрутизатору со включенным протоколом SSH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-6350" algn="just">
              <a:lnSpc>
                <a:spcPct val="104000"/>
              </a:lnSpc>
              <a:spcAft>
                <a:spcPts val="0"/>
              </a:spcAft>
            </a:pPr>
            <a:r>
              <a:rPr lang="ru-RU" sz="1200" b="1" kern="1800" dirty="0">
                <a:solidFill>
                  <a:srgbClr val="000000"/>
                </a:solidFill>
                <a:latin typeface="CiscoSansTTThin"/>
                <a:ea typeface="Times New Roman" panose="02020603050405020304" pitchFamily="18" charset="0"/>
              </a:rPr>
              <a:t> 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43815" indent="450215" algn="just">
              <a:lnSpc>
                <a:spcPct val="104000"/>
              </a:lnSpc>
              <a:spcAft>
                <a:spcPts val="0"/>
              </a:spcAft>
            </a:pP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Чтобы проверить статус подключений клиента, используйте команду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show</a:t>
            </a:r>
            <a:r>
              <a:rPr lang="ru-RU" sz="12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ssh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Для подключения к маршрутизатору со включенным протоколом SSH существует два способа:</a:t>
            </a:r>
            <a:endParaRPr lang="ru-RU" sz="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По умолчанию, когда SSH включен, маршрутизатор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может работать как SSH-сервер или как SSH-клиент. Как сервер, маршрутизатор может принимать подключения SSH-клиента. Как клиент, маршрутизатор может подключаться по протоколу SSH к другому маршрутизатору со включенным протоколом SSH (см. рисунки 1, 2 и 3).</a:t>
            </a:r>
            <a:endParaRPr lang="ru-RU" sz="12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9194"/>
            <a:ext cx="5796136" cy="221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" y="2787774"/>
            <a:ext cx="5790060" cy="231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" y="1275606"/>
            <a:ext cx="5779520" cy="230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129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/>
          <p:cNvSpPr txBox="1">
            <a:spLocks/>
          </p:cNvSpPr>
          <p:nvPr/>
        </p:nvSpPr>
        <p:spPr>
          <a:xfrm>
            <a:off x="8820472" y="175902"/>
            <a:ext cx="452588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30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92604" y="-236562"/>
            <a:ext cx="7811844" cy="735756"/>
          </a:xfrm>
        </p:spPr>
        <p:txBody>
          <a:bodyPr/>
          <a:lstStyle/>
          <a:p>
            <a:r>
              <a:rPr lang="ru-RU" dirty="0" smtClean="0"/>
              <a:t>Третий учебный вопрос. </a:t>
            </a:r>
            <a:br>
              <a:rPr lang="ru-RU" dirty="0" smtClean="0"/>
            </a:br>
            <a:r>
              <a:rPr lang="ru-RU" dirty="0"/>
              <a:t>Защита сети по протоколу SSH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665787" y="679161"/>
            <a:ext cx="4370709" cy="86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3815" lvl="0" indent="-34290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Char char="‒"/>
              <a:tabLst>
                <a:tab pos="630555" algn="l"/>
              </a:tabLst>
            </a:pP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Подключение с использованием SSH-клиента, запущенного на хосте, как показано на рисунках 4, 5, 6 и 7. Примеры таких клиентов включают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PuTTY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OpenSSH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и </a:t>
            </a:r>
            <a:r>
              <a:rPr lang="ru-RU" sz="1200" dirty="0" err="1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TeraTerm</a:t>
            </a:r>
            <a:r>
              <a:rPr lang="ru-RU" sz="12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99194"/>
            <a:ext cx="448627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63" y="1596708"/>
            <a:ext cx="2828925" cy="1828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954" y="2229238"/>
            <a:ext cx="2828925" cy="18288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270" y="1872051"/>
            <a:ext cx="3171825" cy="25431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36512" y="4333041"/>
            <a:ext cx="9180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Процедура подключения к маршрутизатору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Cisco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отличается в зависимости от используемого приложения SSH-клиента. Обычно SSH-клиент инициирует SSH-подключение к маршрутизатору. SSH-сервис маршрутизатора запрашивает действительную комбинацию имени пользователя и пароля. После того как вход подтвержден, маршрутизатором можно управлять так же, как если бы администратор использовал стандартный сеанс </a:t>
            </a:r>
            <a:r>
              <a:rPr lang="ru-RU" sz="12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Telnet</a:t>
            </a:r>
            <a:r>
              <a:rPr lang="ru-RU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15485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/>
          <a:p>
            <a:fld id="{865734E4-975E-4261-A54A-DEB4ADCBA110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17388" y="-164553"/>
            <a:ext cx="8856984" cy="551090"/>
          </a:xfrm>
        </p:spPr>
        <p:txBody>
          <a:bodyPr/>
          <a:lstStyle/>
          <a:p>
            <a:pPr marL="257175" indent="-257175"/>
            <a:r>
              <a:rPr lang="ru-RU" sz="2400" dirty="0" smtClean="0"/>
              <a:t>Учебные вопросы и цели занятия: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915566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 Защита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сетевой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инфрастуктуры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сети с использованием паролей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Защита сети по протоколу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22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748464" y="209674"/>
            <a:ext cx="474214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32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023136"/>
            <a:ext cx="86409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Защиту сети необходимо начинать с защиты ее устройств. Под этим понимается защита периметра сети, обеспечение безопасности административного доступа к инфраструктурным устройствам, повышение безопасности виртуального входа в систему и использование защищенных протоколов вместо незащищенных. Например, использование SSH вместо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Telnet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HTTPS вместо HTTP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важно ограничивать административный доступ. Администраторы должны предоставлять доступ к инфраструктурным устройствам в зависимости от уровней привилегий и внедрять интерфейс CLI на основе ролей для обеспечения иерархического административного доступа.</a:t>
            </a:r>
          </a:p>
          <a:p>
            <a:pPr indent="457200"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Образы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 и файлы конфигурации должны быть защищены с использованием функции устойчивой конфигурации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Cisco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IOS. С данным направлением мы с вами познакомимся на следующем занятии.</a:t>
            </a:r>
          </a:p>
        </p:txBody>
      </p:sp>
    </p:spTree>
    <p:extLst>
      <p:ext uri="{BB962C8B-B14F-4D97-AF65-F5344CB8AC3E}">
        <p14:creationId xmlns:p14="http://schemas.microsoft.com/office/powerpoint/2010/main" val="1958942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Первый учебный вопрос. </a:t>
            </a:r>
            <a:br>
              <a:rPr lang="ru-RU" dirty="0" smtClean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устройствам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1"/>
            <a:ext cx="3131840" cy="22770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3131840" y="483518"/>
            <a:ext cx="5739014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Защита сетевой инфраструктуры</a:t>
            </a:r>
            <a:endParaRPr lang="ru-RU" sz="1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Защита сетевой инфраструктуры крайне важна для безопасности сети в целом. Сетевая инфраструктура включает маршрутизаторы, коммутаторы, серверы, оконечные устройства и другое оборудование.</a:t>
            </a:r>
            <a:endParaRPr lang="ru-RU" sz="1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Представьте невежливого сотрудника, который заглядывает через плечо сетевого администратора, когда тот выполняет вход в маршрутизатор. Злоумышленнику на удивление просто получить несанкционированный доступ.</a:t>
            </a:r>
            <a:endParaRPr lang="ru-RU" sz="1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Если злоумышленник получает доступ к маршрутизатору, то могут быть скомпрометированы безопасность и управление всей сети. Например, злоумышленник 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стер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начальную конфигурацию и заставил маршрутизатор перезагрузиться через пять минут. Когда маршрутизатор загрузится снова, начальной конфигурации на нем уже не 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будет.</a:t>
            </a:r>
            <a:endParaRPr lang="ru-RU" sz="13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51520" y="3075806"/>
            <a:ext cx="86193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предотвращения несанкционированного доступа ко всем инфраструктурным устройствам необходимо внедрять соответствующие политики безопасности и средства управления. Маршрутизаторы являются основными целями для злоумышленников, потому что эти устройства играют роль «дорожной полиции», регулируя перемещение трафика между сетями.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Первый учебный вопрос. </a:t>
            </a:r>
            <a:br>
              <a:rPr lang="ru-RU" dirty="0" smtClean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устройствам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5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2" y="555526"/>
            <a:ext cx="397348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4595410" y="766901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Граничный маршрутизатор, показанный на 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рисунке,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последний маршрутизатор между внутренней сетью и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недоверенной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сетью, например Интернетом. Весь интернет-трафик организации проходит через граничный маршрутизатор, который зачастую выполняет роль первой и последней линии обороны сети. Граничный маршрутизатор помогает защитить периметр сети и выполняет действия по защите на основе политик безопасности организации. Именно поэтому так важно обеспечивать защиту сетевых маршрутизаторов.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3119358"/>
            <a:ext cx="885698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Подходы к защите граничных </a:t>
            </a:r>
            <a:r>
              <a:rPr lang="ru-RU" sz="13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маршрутизаторов</a:t>
            </a:r>
          </a:p>
          <a:p>
            <a:pPr indent="450215" algn="just">
              <a:spcAft>
                <a:spcPts val="0"/>
              </a:spcAft>
            </a:pPr>
            <a:endParaRPr lang="ru-RU" sz="1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Внедрение граничного маршрутизатора отличается в зависимости от размера сети и сложности требуемого дизайна сети. Маршрутизатор можно внедрять как отдельное устройство, защищающее всю внутреннюю сеть, или как устройство первой линии обороны в случае так называемого подхода «эшелонированной обороны».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169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Первый учебный вопрос. </a:t>
            </a:r>
            <a:br>
              <a:rPr lang="ru-RU" dirty="0" smtClean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устройствам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6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15566"/>
            <a:ext cx="4931078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1319046" y="546234"/>
            <a:ext cx="6552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Подход с использованием одного маршрутизатора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2763480"/>
            <a:ext cx="849694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 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один маршрутизатор подключает защищаемую сеть или внутреннюю локальную сеть (LAN) к Интернету. Все политики безопасности сконфигурированы на этом устройстве. Такой подход обычно применяется на небольших площадках, например в небольших офисах, домашних офисах (SOHO) или офисах филиалов. В небольших сетях требуемые функции безопасности могут быть реализованы с использованием маршрутизаторов с интеграцией сервисов (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Integrated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Services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Routers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ISR), без снижения производительности маршрутизатора.</a:t>
            </a:r>
            <a:endParaRPr lang="ru-RU" sz="1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589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Первый учебный вопрос. </a:t>
            </a:r>
            <a:br>
              <a:rPr lang="ru-RU" dirty="0" smtClean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устройствам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7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" y="499194"/>
            <a:ext cx="4438650" cy="17106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5149088" y="499194"/>
            <a:ext cx="339336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Подход «эшелонированная оборона»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536504" y="771550"/>
            <a:ext cx="4572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Подход «эшелонированная оборона» более надежен, чем подход с использованием одного маршрутизатора. До того как трафик попадет в защищаемую локальную сеть, он должен будет пройти через несколько уровней обороны. На 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показано </a:t>
            </a: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три основных уровня обороны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граничный маршрутизатор, межсетевой экран и внутренний маршрутизатор, который подключается к защищаемой локальной сети. </a:t>
            </a:r>
            <a:endParaRPr lang="ru-RU" sz="1300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975" y="2470993"/>
            <a:ext cx="9132025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Граничный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маршрутизатор выполняет роль первой линии обороны и называется также экранирующим маршрутизатором. Выполнив первоначальную фильтрацию трафика, граничный маршрутизатор передает все подключения, которые предназначены для внутренней локальной сети, на вторую линию обороны, коей служит межсетевой экран.</a:t>
            </a:r>
            <a:endParaRPr lang="ru-RU" sz="1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Обычно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межсетевой экран начинает свою работу с того момента, на котором ее заканчивает граничный маршрутизатор, и выполняет дополнительную фильтрацию. Он обеспечивает дополнительный контроль доступа за счет отслеживания состояния подключения и выполняет роль контрольно-пропускного устройства. По умолчанию, межсетевой экран запрещает подключения с внешних (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недоверенных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сетей к внутренней (доверенной) сети. Однако он позволяет внутренним пользователям устанавливать подключения к 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недоверенным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сетям и разрешает проходить через него обратным ответам. Межсетевой экран может также выполнять аутентификацию пользователей (аутентификацию прокси-сервера), когда пользователи должны 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аутентицифироваться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чтобы получить доступ к сетевым ресурсам.</a:t>
            </a:r>
            <a:endParaRPr lang="ru-RU" sz="1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Маршрутизаторы не единственные устройства, которые можно использовать для эшелонированной обороны. Можно также развертывать и другие инструменты защиты, такие как системы предотвращения вторжений (IPS), устройства защиты веб-трафика (прокси-серверы) и устройства защиты электронной почты (фильтрации спама).</a:t>
            </a:r>
            <a:endParaRPr lang="ru-RU" sz="1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92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Первый учебный вопрос. </a:t>
            </a:r>
            <a:br>
              <a:rPr lang="ru-RU" dirty="0" smtClean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устройствам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8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518"/>
            <a:ext cx="4608512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5117315" y="483518"/>
            <a:ext cx="16027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Подход DMZ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08512" y="771550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 </a:t>
            </a:r>
            <a:r>
              <a:rPr lang="ru-RU" sz="13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представлен вариант эшелонированной обороны. Этот подход подразумевает наличие промежуточной зоны, которую обычно называют демилитаризованной зоной (DMZ). </a:t>
            </a:r>
            <a:endParaRPr lang="ru-RU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5536" y="3075806"/>
            <a:ext cx="847531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DMZ может использоваться серверами, которые должны быть доступны из Интернета или каких-либо других внешних сетей. DMZ можно настроить между двумя маршрутизаторами, с внутренним маршрутизатором, подключенным к защищаемой сети, и внешним маршрутизатором, подключенным к незащищенной сети. В качестве альтернативы, DMZ может быть просто дополнительный выключенный порт одного маршрутизатора. Межсетевой экран располагается между защищенной и незащищенной сетями. Межсетевой экран настраивается таким образом, чтобы разрешать требуемые подключения, например HTTP, от внешних (</a:t>
            </a:r>
            <a:r>
              <a:rPr lang="ru-RU" sz="13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недоверенных</a:t>
            </a:r>
            <a:r>
              <a:rPr lang="ru-RU" sz="13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сетей к публичным серверам в DMZ. Межсетевой экран служит основной защитой для всех устройств в DMZ.</a:t>
            </a:r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1958883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488" y="-236562"/>
            <a:ext cx="7811844" cy="735756"/>
          </a:xfrm>
        </p:spPr>
        <p:txBody>
          <a:bodyPr/>
          <a:lstStyle/>
          <a:p>
            <a:r>
              <a:rPr lang="ru-RU" dirty="0" smtClean="0"/>
              <a:t>Первый учебный вопрос. </a:t>
            </a:r>
            <a:br>
              <a:rPr lang="ru-RU" dirty="0" smtClean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устройствам</a:t>
            </a:r>
            <a:endParaRPr lang="ru-RU" dirty="0"/>
          </a:p>
        </p:txBody>
      </p:sp>
      <p:sp>
        <p:nvSpPr>
          <p:cNvPr id="3" name="Номер слайда 3"/>
          <p:cNvSpPr txBox="1">
            <a:spLocks/>
          </p:cNvSpPr>
          <p:nvPr/>
        </p:nvSpPr>
        <p:spPr>
          <a:xfrm>
            <a:off x="8870854" y="175902"/>
            <a:ext cx="402206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771800" y="483518"/>
            <a:ext cx="6372200" cy="1981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1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Защита </a:t>
            </a:r>
            <a:r>
              <a:rPr lang="ru-RU" sz="11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маршрутизатора периметра – это критически важный первый шаг для обеспечения безопасности сети. </a:t>
            </a:r>
            <a:r>
              <a:rPr lang="ru-RU" sz="11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Как </a:t>
            </a:r>
            <a:r>
              <a:rPr lang="ru-RU" sz="11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показано на рисунке, защиту маршрутизатора необходимо обеспечивать в трех областях</a:t>
            </a:r>
            <a:r>
              <a:rPr lang="ru-RU" sz="11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ru-RU" sz="1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1100" b="1" dirty="0" smtClean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1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Физическая </a:t>
            </a:r>
            <a:r>
              <a:rPr lang="ru-RU" sz="1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безопасность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1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Обеспечение физической безопасности </a:t>
            </a:r>
            <a:r>
              <a:rPr lang="ru-RU" sz="11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маршрутизаторов.</a:t>
            </a:r>
            <a:endParaRPr lang="ru-RU" sz="11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sz="11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Маршрутизатор </a:t>
            </a:r>
            <a:r>
              <a:rPr lang="ru-RU" sz="11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и физические устройства, к которым он подключается, должны находиться в запертом помещении, доступ в которое разрешен только уполномоченному персоналу. </a:t>
            </a:r>
            <a:endParaRPr lang="ru-RU" sz="1100" dirty="0" smtClean="0">
              <a:solidFill>
                <a:srgbClr val="333333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1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В</a:t>
            </a:r>
            <a:r>
              <a:rPr lang="ru-RU" sz="11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 помещении не должно быть электростатических и магнитных помех, должна быть система пожаротушения и регуляторы температуры и влажности.</a:t>
            </a:r>
            <a:endParaRPr lang="ru-RU" sz="1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1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Установите </a:t>
            </a:r>
            <a:r>
              <a:rPr lang="ru-RU" sz="11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бесперебойный источник питания (ИБП) или дизельный резервный генератор, а также всегда имейте в наличии запасные детали. 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2355726"/>
            <a:ext cx="9144000" cy="2699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1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Защита </a:t>
            </a:r>
            <a:r>
              <a:rPr lang="ru-RU" sz="1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операционной системы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1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защиты операционных систем маршрутизаторов следует выполнить несколько действий.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1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Сконфигурируйте </a:t>
            </a:r>
            <a:r>
              <a:rPr lang="ru-RU" sz="11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маршрутизатор так, чтобы в нем был доступен максимальный объем памяти. Чем больше свободной памяти, тем меньше риск выхода сети из строя при воздействии атак типа «отказ в обслуживании», а также больше возможностей использования широкого ряда функций безопасности.</a:t>
            </a:r>
            <a:endParaRPr lang="ru-RU" sz="1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1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Используйте </a:t>
            </a:r>
            <a:r>
              <a:rPr lang="ru-RU" sz="11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самую последнюю, надежную версию операционной системы, удовлетворяющую техническим характеристикам функций маршрутизатора или сетевого устройства. Функции безопасности и шифрования в операционной системе постоянно совершенствуются и обновляются, поэтому критически важно иметь самую последнюю обновленную версию.</a:t>
            </a:r>
            <a:endParaRPr lang="ru-RU" sz="1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1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Создавайте </a:t>
            </a:r>
            <a:r>
              <a:rPr lang="ru-RU" sz="11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резервную копию образов ОС маршрутизатора и файлов конфигурации маршрутизатора.</a:t>
            </a:r>
            <a:endParaRPr lang="ru-RU" sz="1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1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Укрепление </a:t>
            </a:r>
            <a:r>
              <a:rPr lang="ru-RU" sz="1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защиты маршрутизатора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sz="11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Устранение </a:t>
            </a:r>
            <a:r>
              <a:rPr lang="ru-RU" sz="11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потенциального неправомерного использования незадействованных портов и сервисов.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1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Обеспечьте </a:t>
            </a:r>
            <a:r>
              <a:rPr lang="ru-RU" sz="11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защиту административного управления. Проверьте, что только уполномоченный персонал может иметь соответствующий доступ и что этот уровень доступа контролируется.</a:t>
            </a:r>
            <a:endParaRPr lang="ru-RU" sz="1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3815" lvl="0" algn="just" fontAlgn="base">
              <a:lnSpc>
                <a:spcPct val="104000"/>
              </a:lnSpc>
              <a:spcAft>
                <a:spcPts val="0"/>
              </a:spcAft>
              <a:buClr>
                <a:srgbClr val="000000"/>
              </a:buClr>
              <a:buSzPts val="1400"/>
              <a:tabLst>
                <a:tab pos="630555" algn="l"/>
              </a:tabLst>
            </a:pPr>
            <a:r>
              <a:rPr lang="ru-RU" sz="1100" dirty="0" smtClean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- Отключите </a:t>
            </a:r>
            <a:r>
              <a:rPr lang="ru-RU" sz="1100" dirty="0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неиспользуемые порты и интерфейсы. Уменьшите число способов, с помощью которых осуществляется доступ к устройству.</a:t>
            </a:r>
            <a:endParaRPr lang="ru-RU" sz="1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1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Отключите </a:t>
            </a:r>
            <a:r>
              <a:rPr lang="ru-RU" sz="11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ненужные сервисы. </a:t>
            </a:r>
            <a:endParaRPr lang="ru-RU" sz="11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75" y="518711"/>
            <a:ext cx="2816833" cy="169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472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яркий">
  <a:themeElements>
    <a:clrScheme name="mix_for_uo">
      <a:dk1>
        <a:srgbClr val="0C0C0C"/>
      </a:dk1>
      <a:lt1>
        <a:srgbClr val="FFFFFF"/>
      </a:lt1>
      <a:dk2>
        <a:srgbClr val="000000"/>
      </a:dk2>
      <a:lt2>
        <a:srgbClr val="FFFFFF"/>
      </a:lt2>
      <a:accent1>
        <a:srgbClr val="006387"/>
      </a:accent1>
      <a:accent2>
        <a:srgbClr val="FFC000"/>
      </a:accent2>
      <a:accent3>
        <a:srgbClr val="EE3C2E"/>
      </a:accent3>
      <a:accent4>
        <a:srgbClr val="92D050"/>
      </a:accent4>
      <a:accent5>
        <a:srgbClr val="40AFFF"/>
      </a:accent5>
      <a:accent6>
        <a:srgbClr val="8238BA"/>
      </a:accent6>
      <a:hlink>
        <a:srgbClr val="0066CC"/>
      </a:hlink>
      <a:folHlink>
        <a:srgbClr val="29B5E5"/>
      </a:folHlink>
    </a:clrScheme>
    <a:fontScheme name="sv_for_uo">
      <a:majorFont>
        <a:latin typeface="Cambria"/>
        <a:ea typeface=""/>
        <a:cs typeface="FontAwesome"/>
      </a:majorFont>
      <a:minorFont>
        <a:latin typeface="Candara"/>
        <a:ea typeface=""/>
        <a:cs typeface="FontAwesome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яркий</Template>
  <TotalTime>12521</TotalTime>
  <Words>699</Words>
  <Application>Microsoft Office PowerPoint</Application>
  <PresentationFormat>Экран (16:9)</PresentationFormat>
  <Paragraphs>224</Paragraphs>
  <Slides>33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3" baseType="lpstr">
      <vt:lpstr>Cambria</vt:lpstr>
      <vt:lpstr>CiscoSansTTThin</vt:lpstr>
      <vt:lpstr>Candara</vt:lpstr>
      <vt:lpstr>Calibri</vt:lpstr>
      <vt:lpstr>FontAwesome</vt:lpstr>
      <vt:lpstr>Helvetica</vt:lpstr>
      <vt:lpstr>Arial</vt:lpstr>
      <vt:lpstr>Times New Roman</vt:lpstr>
      <vt:lpstr>Arvo</vt:lpstr>
      <vt:lpstr>яркий</vt:lpstr>
      <vt:lpstr>РТУ МИРЭА     КБ-2 ИКБ</vt:lpstr>
      <vt:lpstr>Учебные вопросы и цели занятия:</vt:lpstr>
      <vt:lpstr>Вступительная часть</vt:lpstr>
      <vt:lpstr>Первый учебный вопрос.  Защита доступа к устройствам</vt:lpstr>
      <vt:lpstr>Первый учебный вопрос.  Защита доступа к устройствам</vt:lpstr>
      <vt:lpstr>Первый учебный вопрос.  Защита доступа к устройствам</vt:lpstr>
      <vt:lpstr>Первый учебный вопрос.  Защита доступа к устройствам</vt:lpstr>
      <vt:lpstr>Первый учебный вопрос.  Защита доступа к устройствам</vt:lpstr>
      <vt:lpstr>Первый учебный вопрос.  Защита доступа к устройствам</vt:lpstr>
      <vt:lpstr>Первый учебный вопрос.  Защита доступа к устройствам</vt:lpstr>
      <vt:lpstr>Первый учебный вопрос.  Защита доступа к устройствам</vt:lpstr>
      <vt:lpstr>Первый учебный вопрос.  Защита доступа к устройствам</vt:lpstr>
      <vt:lpstr>Второй учебный вопрос.  Защита сети с использованием паролей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Второй учебный вопрос.  Защита сети с использованием паролей</vt:lpstr>
      <vt:lpstr>Второй учебный вопрос.  Защита сети с использованием паролей</vt:lpstr>
      <vt:lpstr>Второй учебный вопрос.  Защита сети с использованием паролей</vt:lpstr>
      <vt:lpstr>Второй учебный вопрос.  Защита сети с использованием паролей</vt:lpstr>
      <vt:lpstr>Второй учебный вопрос.  Защита сети с использованием паролей</vt:lpstr>
      <vt:lpstr>Второй учебный вопрос.  Защита сети с использованием паролей</vt:lpstr>
      <vt:lpstr>Второй учебный вопрос.  Защита сети с использованием паролей</vt:lpstr>
      <vt:lpstr>Выводы по второму вопросу</vt:lpstr>
      <vt:lpstr>Третий учебный вопрос.  Защита сети по протоколу SSH</vt:lpstr>
      <vt:lpstr>Третий учебный вопрос.  Защита сети по протоколу SSH</vt:lpstr>
      <vt:lpstr>Третий учебный вопрос.  Защита сети по протоколу SSH</vt:lpstr>
      <vt:lpstr>Третий учебный вопрос.  Защита сети по протоколу SSH</vt:lpstr>
      <vt:lpstr>Третий учебный вопрос.  Защита сети по протоколу SSH</vt:lpstr>
      <vt:lpstr>Учебные вопросы и цели занятия:</vt:lpstr>
      <vt:lpstr>Заключение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Безручко</dc:creator>
  <dc:description>Normal List</dc:description>
  <cp:lastModifiedBy>alex</cp:lastModifiedBy>
  <cp:revision>1035</cp:revision>
  <cp:lastPrinted>2022-04-10T06:45:11Z</cp:lastPrinted>
  <dcterms:created xsi:type="dcterms:W3CDTF">2021-01-27T12:28:25Z</dcterms:created>
  <dcterms:modified xsi:type="dcterms:W3CDTF">2025-09-03T19:47:08Z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Color_Mix_5</vt:lpwstr>
  </property>
  <property fmtid="{D5CDD505-2E9C-101B-9397-08002B2CF9AE}" pid="3" name="SlideDescription">
    <vt:lpwstr>Normal List</vt:lpwstr>
  </property>
</Properties>
</file>